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9.xml" ContentType="application/vnd.openxmlformats-officedocument.presentationml.slide+xml"/>
  <Default Extension="doc" ContentType="application/msword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4" r:id="rId1"/>
  </p:sldMasterIdLst>
  <p:notesMasterIdLst>
    <p:notesMasterId r:id="rId86"/>
  </p:notesMasterIdLst>
  <p:handoutMasterIdLst>
    <p:handoutMasterId r:id="rId87"/>
  </p:handoutMasterIdLst>
  <p:sldIdLst>
    <p:sldId id="256" r:id="rId2"/>
    <p:sldId id="257" r:id="rId3"/>
    <p:sldId id="258" r:id="rId4"/>
    <p:sldId id="333" r:id="rId5"/>
    <p:sldId id="274" r:id="rId6"/>
    <p:sldId id="275" r:id="rId7"/>
    <p:sldId id="276" r:id="rId8"/>
    <p:sldId id="288" r:id="rId9"/>
    <p:sldId id="334" r:id="rId10"/>
    <p:sldId id="335" r:id="rId11"/>
    <p:sldId id="336" r:id="rId12"/>
    <p:sldId id="283" r:id="rId13"/>
    <p:sldId id="286" r:id="rId14"/>
    <p:sldId id="285" r:id="rId15"/>
    <p:sldId id="266" r:id="rId16"/>
    <p:sldId id="281" r:id="rId17"/>
    <p:sldId id="287" r:id="rId18"/>
    <p:sldId id="284" r:id="rId19"/>
    <p:sldId id="289" r:id="rId20"/>
    <p:sldId id="360" r:id="rId21"/>
    <p:sldId id="282" r:id="rId22"/>
    <p:sldId id="321" r:id="rId23"/>
    <p:sldId id="328" r:id="rId24"/>
    <p:sldId id="329" r:id="rId25"/>
    <p:sldId id="330" r:id="rId26"/>
    <p:sldId id="331" r:id="rId27"/>
    <p:sldId id="332" r:id="rId28"/>
    <p:sldId id="324" r:id="rId29"/>
    <p:sldId id="325" r:id="rId30"/>
    <p:sldId id="327" r:id="rId31"/>
    <p:sldId id="305" r:id="rId32"/>
    <p:sldId id="307" r:id="rId33"/>
    <p:sldId id="308" r:id="rId34"/>
    <p:sldId id="309" r:id="rId35"/>
    <p:sldId id="310" r:id="rId36"/>
    <p:sldId id="311" r:id="rId37"/>
    <p:sldId id="312" r:id="rId38"/>
    <p:sldId id="313" r:id="rId39"/>
    <p:sldId id="314" r:id="rId40"/>
    <p:sldId id="315" r:id="rId41"/>
    <p:sldId id="316" r:id="rId42"/>
    <p:sldId id="317" r:id="rId43"/>
    <p:sldId id="318" r:id="rId44"/>
    <p:sldId id="319" r:id="rId45"/>
    <p:sldId id="320" r:id="rId46"/>
    <p:sldId id="361" r:id="rId47"/>
    <p:sldId id="362" r:id="rId48"/>
    <p:sldId id="363" r:id="rId49"/>
    <p:sldId id="364" r:id="rId50"/>
    <p:sldId id="365" r:id="rId51"/>
    <p:sldId id="366" r:id="rId52"/>
    <p:sldId id="359" r:id="rId53"/>
    <p:sldId id="367" r:id="rId54"/>
    <p:sldId id="269" r:id="rId55"/>
    <p:sldId id="368" r:id="rId56"/>
    <p:sldId id="369" r:id="rId57"/>
    <p:sldId id="270" r:id="rId58"/>
    <p:sldId id="268" r:id="rId59"/>
    <p:sldId id="370" r:id="rId60"/>
    <p:sldId id="371" r:id="rId61"/>
    <p:sldId id="372" r:id="rId62"/>
    <p:sldId id="373" r:id="rId63"/>
    <p:sldId id="337" r:id="rId64"/>
    <p:sldId id="338" r:id="rId65"/>
    <p:sldId id="339" r:id="rId66"/>
    <p:sldId id="340" r:id="rId67"/>
    <p:sldId id="341" r:id="rId68"/>
    <p:sldId id="342" r:id="rId69"/>
    <p:sldId id="343" r:id="rId70"/>
    <p:sldId id="344" r:id="rId71"/>
    <p:sldId id="345" r:id="rId72"/>
    <p:sldId id="346" r:id="rId73"/>
    <p:sldId id="347" r:id="rId74"/>
    <p:sldId id="348" r:id="rId75"/>
    <p:sldId id="349" r:id="rId76"/>
    <p:sldId id="350" r:id="rId77"/>
    <p:sldId id="351" r:id="rId78"/>
    <p:sldId id="352" r:id="rId79"/>
    <p:sldId id="353" r:id="rId80"/>
    <p:sldId id="354" r:id="rId81"/>
    <p:sldId id="355" r:id="rId82"/>
    <p:sldId id="356" r:id="rId83"/>
    <p:sldId id="357" r:id="rId84"/>
    <p:sldId id="358" r:id="rId85"/>
  </p:sldIdLst>
  <p:sldSz cx="9144000" cy="6858000" type="overhead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1D32CB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6552" autoAdjust="0"/>
    <p:restoredTop sz="87805" autoAdjust="0"/>
  </p:normalViewPr>
  <p:slideViewPr>
    <p:cSldViewPr>
      <p:cViewPr varScale="1">
        <p:scale>
          <a:sx n="95" d="100"/>
          <a:sy n="95" d="100"/>
        </p:scale>
        <p:origin x="-11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36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defRPr sz="1300">
                <a:latin typeface="Times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defRPr sz="1300">
                <a:latin typeface="Times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defRPr sz="1300">
                <a:latin typeface="Times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defRPr sz="1300">
                <a:latin typeface="Times" pitchFamily="18" charset="0"/>
              </a:defRPr>
            </a:lvl1pPr>
          </a:lstStyle>
          <a:p>
            <a:fld id="{16C329B0-B430-4A6B-A699-B02DDD5953C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defRPr sz="1300">
                <a:latin typeface="Times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defRPr sz="1300">
                <a:latin typeface="Times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defRPr sz="1300">
                <a:latin typeface="Times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defRPr sz="1300">
                <a:latin typeface="Times" pitchFamily="18" charset="0"/>
              </a:defRPr>
            </a:lvl1pPr>
          </a:lstStyle>
          <a:p>
            <a:fld id="{0B4F1E62-BD13-4898-94FA-5C1762DC76F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D0A0CD-7922-4031-AA6E-227F2D4A9187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319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9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Notes:</a:t>
            </a:r>
          </a:p>
          <a:p>
            <a:r>
              <a:rPr lang="en-US"/>
              <a:t>1. if want to select a simple random sample then randomly select n numbers between [0,L].</a:t>
            </a:r>
          </a:p>
          <a:p>
            <a:r>
              <a:rPr lang="en-US"/>
              <a:t>2. If want to select a systematic sample, then place segments on line “systematically” and then select systematic sample with a random start.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F1E62-BD13-4898-94FA-5C1762DC76F8}" type="slidenum">
              <a:rPr lang="en-US" altLang="en-US" smtClean="0"/>
              <a:pPr/>
              <a:t>61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22" name="Picture 2" descr="slide2a_s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37923" name="Picture 3" descr="slide6a_s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37924" name="Picture 4" descr="slide7a_sm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37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37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542925"/>
            <a:ext cx="2019300" cy="57054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42925"/>
            <a:ext cx="5905500" cy="57054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42925"/>
            <a:ext cx="8077200" cy="7524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600200"/>
            <a:ext cx="8001000" cy="46482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42925"/>
            <a:ext cx="8077200" cy="7524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39243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86300" y="1600200"/>
            <a:ext cx="39243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42925"/>
            <a:ext cx="8077200" cy="7524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39243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9600" y="4000500"/>
            <a:ext cx="39243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86300" y="1600200"/>
            <a:ext cx="39243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39243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600200"/>
            <a:ext cx="39243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898" name="Picture 2" descr="ORDtemp_footer_seal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3689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542925"/>
            <a:ext cx="8077200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3690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80010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</p:sldLayoutIdLst>
  <p:txStyles>
    <p:titleStyle>
      <a:lvl1pPr algn="ctr" rtl="0" fontAlgn="base">
        <a:spcBef>
          <a:spcPct val="0"/>
        </a:spcBef>
        <a:spcAft>
          <a:spcPct val="0"/>
        </a:spcAft>
        <a:defRPr sz="3200" b="1" i="1">
          <a:solidFill>
            <a:srgbClr val="FF9900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200" b="1" i="1">
          <a:solidFill>
            <a:srgbClr val="FF9900"/>
          </a:solidFill>
          <a:latin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3200" b="1" i="1">
          <a:solidFill>
            <a:srgbClr val="FF9900"/>
          </a:solidFill>
          <a:latin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3200" b="1" i="1">
          <a:solidFill>
            <a:srgbClr val="FF9900"/>
          </a:solidFill>
          <a:latin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3200" b="1" i="1">
          <a:solidFill>
            <a:srgbClr val="FF9900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 i="1">
          <a:solidFill>
            <a:srgbClr val="FF9900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 i="1">
          <a:solidFill>
            <a:srgbClr val="FF9900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 i="1">
          <a:solidFill>
            <a:srgbClr val="FF9900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 i="1">
          <a:solidFill>
            <a:srgbClr val="FF9900"/>
          </a:solidFill>
          <a:latin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jpeg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jpeg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Document1.doc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5.v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Document2.doc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6.v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4" Type="http://schemas.openxmlformats.org/officeDocument/2006/relationships/oleObject" Target="../embeddings/oleObject28.bin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4" name="Text Box 4"/>
          <p:cNvSpPr txBox="1">
            <a:spLocks noChangeArrowheads="1"/>
          </p:cNvSpPr>
          <p:nvPr/>
        </p:nvSpPr>
        <p:spPr bwMode="auto">
          <a:xfrm>
            <a:off x="2286000" y="3581400"/>
            <a:ext cx="4724400" cy="26543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altLang="en-US" sz="2800" b="1" i="1" dirty="0"/>
              <a:t>Anthony (Tony) R. Olsen</a:t>
            </a:r>
          </a:p>
          <a:p>
            <a:pPr algn="ctr"/>
            <a:r>
              <a:rPr lang="en-US" altLang="en-US" sz="2800" b="1" i="1" dirty="0"/>
              <a:t>USEPA NHEERL</a:t>
            </a:r>
          </a:p>
          <a:p>
            <a:pPr algn="ctr"/>
            <a:r>
              <a:rPr lang="en-US" altLang="en-US" sz="2800" b="1" i="1" dirty="0"/>
              <a:t>Western Ecology Division</a:t>
            </a:r>
          </a:p>
          <a:p>
            <a:pPr algn="ctr"/>
            <a:r>
              <a:rPr lang="en-US" altLang="en-US" sz="2800" b="1" i="1" dirty="0"/>
              <a:t>Corvallis, Oregon</a:t>
            </a:r>
          </a:p>
          <a:p>
            <a:pPr algn="ctr"/>
            <a:r>
              <a:rPr lang="en-US" altLang="en-US" sz="2800" b="1" i="1" dirty="0"/>
              <a:t>Voice: (541) 754-4790</a:t>
            </a:r>
          </a:p>
          <a:p>
            <a:pPr algn="ctr"/>
            <a:r>
              <a:rPr lang="en-US" altLang="en-US" sz="2800" b="1" i="1" dirty="0"/>
              <a:t>Email: olsen.tony@epa.gov</a:t>
            </a:r>
            <a:endParaRPr lang="en-US" sz="2800" b="1" i="1" dirty="0"/>
          </a:p>
        </p:txBody>
      </p:sp>
      <p:sp>
        <p:nvSpPr>
          <p:cNvPr id="225288" name="Rectangle 8"/>
          <p:cNvSpPr>
            <a:spLocks noGrp="1" noChangeArrowheads="1"/>
          </p:cNvSpPr>
          <p:nvPr>
            <p:ph type="ctrTitle"/>
          </p:nvPr>
        </p:nvSpPr>
        <p:spPr bwMode="auto">
          <a:xfrm>
            <a:off x="685800" y="838200"/>
            <a:ext cx="7848600" cy="21336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z="4000" dirty="0"/>
              <a:t>Generalized Random Tessellation Stratified (GRTS) </a:t>
            </a:r>
            <a:br>
              <a:rPr lang="en-US" sz="4000" dirty="0"/>
            </a:br>
            <a:r>
              <a:rPr lang="en-US" sz="4000" dirty="0"/>
              <a:t>Spatially-Balanced Survey Designs </a:t>
            </a:r>
            <a:br>
              <a:rPr lang="en-US" sz="4000" dirty="0"/>
            </a:br>
            <a:r>
              <a:rPr lang="en-US" sz="4000" dirty="0"/>
              <a:t>for Aquatic Resources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1"/>
            <a:ext cx="8077200" cy="457200"/>
          </a:xfrm>
        </p:spPr>
        <p:txBody>
          <a:bodyPr/>
          <a:lstStyle/>
          <a:p>
            <a:r>
              <a:rPr lang="en-US" dirty="0" smtClean="0"/>
              <a:t>Cell Selection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5105400"/>
            <a:ext cx="7696200" cy="121920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Random ordering of </a:t>
            </a:r>
            <a:r>
              <a:rPr lang="en-US" dirty="0" smtClean="0"/>
              <a:t>hierarchical levels (a) &amp; (b), creation of sampling line (c top), systematic sample of cells (c bottom), selected eight cells (d)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4495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1"/>
            <a:ext cx="8077200" cy="533400"/>
          </a:xfrm>
        </p:spPr>
        <p:txBody>
          <a:bodyPr/>
          <a:lstStyle/>
          <a:p>
            <a:r>
              <a:rPr lang="en-US" dirty="0" smtClean="0"/>
              <a:t>Random Selection of Lake within Cell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38200"/>
            <a:ext cx="3276600" cy="5410200"/>
          </a:xfrm>
        </p:spPr>
        <p:txBody>
          <a:bodyPr/>
          <a:lstStyle/>
          <a:p>
            <a:pPr marL="457200" indent="-457200">
              <a:buFont typeface="+mj-lt"/>
              <a:buAutoNum type="alphaLcParenR"/>
            </a:pPr>
            <a:r>
              <a:rPr lang="en-US" sz="2000" dirty="0" smtClean="0"/>
              <a:t>R</a:t>
            </a:r>
            <a:r>
              <a:rPr lang="en-US" sz="2000" dirty="0" smtClean="0"/>
              <a:t>andom </a:t>
            </a:r>
            <a:r>
              <a:rPr lang="en-US" sz="2000" dirty="0" smtClean="0"/>
              <a:t>ordering of lakes on line with equal length assigned to each </a:t>
            </a:r>
            <a:r>
              <a:rPr lang="en-US" sz="2000" dirty="0" smtClean="0"/>
              <a:t>lake</a:t>
            </a:r>
            <a:endParaRPr lang="en-US" sz="2000" dirty="0" smtClean="0"/>
          </a:p>
          <a:p>
            <a:pPr marL="457200" indent="-457200">
              <a:buFont typeface="+mj-lt"/>
              <a:buAutoNum type="alphaLcParenR"/>
            </a:pPr>
            <a:r>
              <a:rPr lang="en-US" sz="2000" dirty="0" smtClean="0"/>
              <a:t>S</a:t>
            </a:r>
            <a:r>
              <a:rPr lang="en-US" sz="2000" dirty="0" smtClean="0"/>
              <a:t>election </a:t>
            </a:r>
            <a:r>
              <a:rPr lang="en-US" sz="2000" dirty="0" smtClean="0"/>
              <a:t>of lake when random location of point occurs within the lake’s line </a:t>
            </a:r>
            <a:r>
              <a:rPr lang="en-US" sz="2000" dirty="0" smtClean="0"/>
              <a:t>segment</a:t>
            </a:r>
            <a:endParaRPr lang="en-US" sz="2000" dirty="0" smtClean="0"/>
          </a:p>
          <a:p>
            <a:pPr marL="457200" indent="-457200">
              <a:buFont typeface="+mj-lt"/>
              <a:buAutoNum type="alphaLcParenR"/>
            </a:pPr>
            <a:r>
              <a:rPr lang="en-US" sz="2000" dirty="0" smtClean="0"/>
              <a:t>GRTS </a:t>
            </a:r>
            <a:r>
              <a:rPr lang="en-US" sz="2000" dirty="0" smtClean="0"/>
              <a:t>sample of size </a:t>
            </a:r>
            <a:r>
              <a:rPr lang="en-US" sz="2000" dirty="0" smtClean="0"/>
              <a:t>eight</a:t>
            </a:r>
            <a:endParaRPr lang="en-US" sz="2000" dirty="0" smtClean="0"/>
          </a:p>
          <a:p>
            <a:pPr marL="457200" indent="-457200">
              <a:buFont typeface="+mj-lt"/>
              <a:buAutoNum type="alphaLcParenR"/>
            </a:pPr>
            <a:r>
              <a:rPr lang="en-US" sz="2000" dirty="0" smtClean="0"/>
              <a:t>GRTS </a:t>
            </a:r>
            <a:r>
              <a:rPr lang="en-US" sz="2000" dirty="0" smtClean="0"/>
              <a:t>sample of size 50 where number of hierarchical levels determined so that total inclusion probability of each grid cell was &lt;</a:t>
            </a:r>
            <a:r>
              <a:rPr lang="en-US" sz="2000" dirty="0" smtClean="0"/>
              <a:t>1</a:t>
            </a:r>
            <a:endParaRPr lang="en-US" sz="2000" dirty="0" smtClean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90600"/>
            <a:ext cx="5638800" cy="53340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403" name="Rectangle 11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305800" cy="1447800"/>
          </a:xfrm>
        </p:spPr>
        <p:txBody>
          <a:bodyPr/>
          <a:lstStyle/>
          <a:p>
            <a:r>
              <a:rPr lang="en-US" sz="2800"/>
              <a:t>Selecting a Probability Sample from a Sampling Line: Linear Network Case</a:t>
            </a:r>
          </a:p>
        </p:txBody>
      </p:sp>
      <p:pic>
        <p:nvPicPr>
          <p:cNvPr id="315399" name="Picture 7" descr="siteexamstrm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33400" y="1828800"/>
            <a:ext cx="2838450" cy="2735263"/>
          </a:xfrm>
          <a:noFill/>
          <a:ln/>
        </p:spPr>
      </p:pic>
      <p:sp>
        <p:nvSpPr>
          <p:cNvPr id="315404" name="Rectangle 12"/>
          <p:cNvSpPr>
            <a:spLocks noGrp="1" noChangeArrowheads="1"/>
          </p:cNvSpPr>
          <p:nvPr>
            <p:ph type="body" sz="half" idx="2"/>
          </p:nvPr>
        </p:nvSpPr>
        <p:spPr>
          <a:xfrm>
            <a:off x="3810000" y="1676400"/>
            <a:ext cx="4876800" cy="4343400"/>
          </a:xfrm>
        </p:spPr>
        <p:txBody>
          <a:bodyPr/>
          <a:lstStyle/>
          <a:p>
            <a:r>
              <a:rPr lang="en-US" sz="2000"/>
              <a:t>Place all stream segments in frame on a linear line</a:t>
            </a:r>
          </a:p>
          <a:p>
            <a:pPr lvl="1"/>
            <a:r>
              <a:rPr lang="en-US" sz="1800"/>
              <a:t>Preserve segment length</a:t>
            </a:r>
          </a:p>
          <a:p>
            <a:pPr lvl="1"/>
            <a:r>
              <a:rPr lang="en-US" sz="1800"/>
              <a:t>Identify segments by ID</a:t>
            </a:r>
          </a:p>
          <a:p>
            <a:r>
              <a:rPr lang="en-US" sz="2000"/>
              <a:t>In what order do place segments on line?</a:t>
            </a:r>
          </a:p>
          <a:p>
            <a:pPr lvl="1"/>
            <a:r>
              <a:rPr lang="en-US" sz="1800"/>
              <a:t>Randomly</a:t>
            </a:r>
          </a:p>
          <a:p>
            <a:pPr lvl="1"/>
            <a:r>
              <a:rPr lang="en-US" sz="1800"/>
              <a:t>Systematically (minimal spanning tree)</a:t>
            </a:r>
          </a:p>
          <a:p>
            <a:pPr lvl="1"/>
            <a:r>
              <a:rPr lang="en-US" sz="1800"/>
              <a:t>Randomized hierarchical grid</a:t>
            </a:r>
          </a:p>
          <a:p>
            <a:r>
              <a:rPr lang="en-US" sz="2000"/>
              <a:t>Systematic sample with random start</a:t>
            </a:r>
          </a:p>
          <a:p>
            <a:pPr lvl="1"/>
            <a:r>
              <a:rPr lang="en-US" sz="1800"/>
              <a:t>k=L/n, L=length of line, n=sample size</a:t>
            </a:r>
          </a:p>
          <a:p>
            <a:pPr lvl="1"/>
            <a:r>
              <a:rPr lang="en-US" sz="1800"/>
              <a:t>Random start d between [0,k)</a:t>
            </a:r>
          </a:p>
          <a:p>
            <a:pPr lvl="1"/>
            <a:r>
              <a:rPr lang="en-US" sz="1800"/>
              <a:t>Sample: d + (i-1)*k for i=1,…,n</a:t>
            </a:r>
          </a:p>
        </p:txBody>
      </p:sp>
      <p:pic>
        <p:nvPicPr>
          <p:cNvPr id="315400" name="Picture 8" descr="sitelinestrm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533400" y="4876800"/>
            <a:ext cx="2819400" cy="561975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Selecting a Probability Sample from a Sampling Line: Point and Area Cases</a:t>
            </a:r>
          </a:p>
        </p:txBody>
      </p:sp>
      <p:grpSp>
        <p:nvGrpSpPr>
          <p:cNvPr id="323592" name="Group 8"/>
          <p:cNvGrpSpPr>
            <a:grpSpLocks/>
          </p:cNvGrpSpPr>
          <p:nvPr/>
        </p:nvGrpSpPr>
        <p:grpSpPr bwMode="auto">
          <a:xfrm>
            <a:off x="457200" y="1905000"/>
            <a:ext cx="2016125" cy="1981200"/>
            <a:chOff x="240" y="1152"/>
            <a:chExt cx="1200" cy="1179"/>
          </a:xfrm>
        </p:grpSpPr>
        <p:pic>
          <p:nvPicPr>
            <p:cNvPr id="323590" name="Picture 6" descr="siteline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40" y="1152"/>
              <a:ext cx="1200" cy="1179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323588" name="Picture 4" descr="siteexamre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0" y="1152"/>
              <a:ext cx="1200" cy="979"/>
            </a:xfrm>
            <a:prstGeom prst="rect">
              <a:avLst/>
            </a:prstGeom>
            <a:noFill/>
            <a:ln/>
            <a:effectLst/>
          </p:spPr>
        </p:pic>
      </p:grpSp>
      <p:sp>
        <p:nvSpPr>
          <p:cNvPr id="323594" name="Rectangle 10"/>
          <p:cNvSpPr>
            <a:spLocks noGrp="1" noChangeArrowheads="1"/>
          </p:cNvSpPr>
          <p:nvPr>
            <p:ph type="body" sz="half" idx="3"/>
          </p:nvPr>
        </p:nvSpPr>
        <p:spPr>
          <a:xfrm>
            <a:off x="3048000" y="1890713"/>
            <a:ext cx="5257800" cy="1816100"/>
          </a:xfrm>
          <a:noFill/>
          <a:ln/>
        </p:spPr>
        <p:txBody>
          <a:bodyPr/>
          <a:lstStyle/>
          <a:p>
            <a:r>
              <a:rPr lang="en-US" sz="2000"/>
              <a:t>Point Case:</a:t>
            </a:r>
          </a:p>
          <a:p>
            <a:pPr lvl="1"/>
            <a:r>
              <a:rPr lang="en-US" sz="1800"/>
              <a:t>Identify all points in frame</a:t>
            </a:r>
          </a:p>
          <a:p>
            <a:pPr lvl="1"/>
            <a:r>
              <a:rPr lang="en-US" sz="1800"/>
              <a:t>Assign each point unit length</a:t>
            </a:r>
          </a:p>
          <a:p>
            <a:pPr lvl="1"/>
            <a:r>
              <a:rPr lang="en-US" sz="1800"/>
              <a:t>Place on sample line</a:t>
            </a:r>
          </a:p>
        </p:txBody>
      </p:sp>
      <p:sp>
        <p:nvSpPr>
          <p:cNvPr id="323595" name="Rectangle 11"/>
          <p:cNvSpPr>
            <a:spLocks noChangeArrowheads="1"/>
          </p:cNvSpPr>
          <p:nvPr/>
        </p:nvSpPr>
        <p:spPr bwMode="auto">
          <a:xfrm>
            <a:off x="3048000" y="4191000"/>
            <a:ext cx="55626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000"/>
          </a:p>
        </p:txBody>
      </p:sp>
      <p:sp>
        <p:nvSpPr>
          <p:cNvPr id="323596" name="Rectangle 12"/>
          <p:cNvSpPr>
            <a:spLocks noChangeArrowheads="1"/>
          </p:cNvSpPr>
          <p:nvPr/>
        </p:nvSpPr>
        <p:spPr bwMode="auto">
          <a:xfrm>
            <a:off x="3124200" y="4114800"/>
            <a:ext cx="53340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000"/>
          </a:p>
        </p:txBody>
      </p:sp>
      <p:sp>
        <p:nvSpPr>
          <p:cNvPr id="323597" name="Rectangle 13"/>
          <p:cNvSpPr>
            <a:spLocks noChangeArrowheads="1"/>
          </p:cNvSpPr>
          <p:nvPr/>
        </p:nvSpPr>
        <p:spPr bwMode="auto">
          <a:xfrm>
            <a:off x="3200400" y="3886200"/>
            <a:ext cx="52578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SzPts val="2000"/>
              <a:buFontTx/>
              <a:buChar char="•"/>
            </a:pPr>
            <a:r>
              <a:rPr lang="en-US" sz="2000"/>
              <a:t>Area Case:</a:t>
            </a:r>
          </a:p>
          <a:p>
            <a:pPr marL="742950" lvl="1" indent="-285750">
              <a:spcBef>
                <a:spcPct val="20000"/>
              </a:spcBef>
              <a:buSzPts val="2000"/>
              <a:buFont typeface="Times New Roman" pitchFamily="18" charset="0"/>
              <a:buChar char="•"/>
            </a:pPr>
            <a:r>
              <a:rPr lang="en-US" sz="1800"/>
              <a:t>Create grid covering region of interest</a:t>
            </a:r>
          </a:p>
          <a:p>
            <a:pPr marL="742950" lvl="1" indent="-285750">
              <a:spcBef>
                <a:spcPct val="20000"/>
              </a:spcBef>
              <a:buSzPts val="2000"/>
              <a:buFont typeface="Times New Roman" pitchFamily="18" charset="0"/>
              <a:buChar char="•"/>
            </a:pPr>
            <a:r>
              <a:rPr lang="en-US" sz="1800"/>
              <a:t>Generate random points within each grid cell</a:t>
            </a:r>
          </a:p>
          <a:p>
            <a:pPr marL="742950" lvl="1" indent="-285750">
              <a:spcBef>
                <a:spcPct val="20000"/>
              </a:spcBef>
              <a:buSzPts val="2000"/>
              <a:buFont typeface="Times New Roman" pitchFamily="18" charset="0"/>
              <a:buChar char="•"/>
            </a:pPr>
            <a:r>
              <a:rPr lang="en-US" sz="1800"/>
              <a:t>Keep random points within resource (A)</a:t>
            </a:r>
          </a:p>
          <a:p>
            <a:pPr marL="742950" lvl="1" indent="-285750">
              <a:spcBef>
                <a:spcPct val="20000"/>
              </a:spcBef>
              <a:buSzPts val="2000"/>
              <a:buFont typeface="Times New Roman" pitchFamily="18" charset="0"/>
              <a:buChar char="•"/>
            </a:pPr>
            <a:r>
              <a:rPr lang="en-US" sz="1800"/>
              <a:t>Assign each point unit length</a:t>
            </a:r>
          </a:p>
          <a:p>
            <a:pPr marL="742950" lvl="1" indent="-285750">
              <a:spcBef>
                <a:spcPct val="20000"/>
              </a:spcBef>
              <a:buSzPts val="2000"/>
              <a:buFont typeface="Times New Roman" pitchFamily="18" charset="0"/>
              <a:buChar char="•"/>
            </a:pPr>
            <a:r>
              <a:rPr lang="en-US" sz="1800"/>
              <a:t>Place on sample line</a:t>
            </a:r>
          </a:p>
        </p:txBody>
      </p:sp>
      <p:pic>
        <p:nvPicPr>
          <p:cNvPr id="323598" name="Picture 14" descr="siteexames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4038600"/>
            <a:ext cx="1981200" cy="1920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4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609600"/>
          </a:xfrm>
        </p:spPr>
        <p:txBody>
          <a:bodyPr/>
          <a:lstStyle/>
          <a:p>
            <a:r>
              <a:rPr lang="en-US"/>
              <a:t>Randomized Hierarchical Grid</a:t>
            </a:r>
          </a:p>
        </p:txBody>
      </p:sp>
      <p:pic>
        <p:nvPicPr>
          <p:cNvPr id="322567" name="Picture 7" descr="siteexamre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04800" y="1371600"/>
            <a:ext cx="2057400" cy="1677988"/>
          </a:xfrm>
          <a:noFill/>
          <a:ln/>
        </p:spPr>
      </p:pic>
      <p:sp>
        <p:nvSpPr>
          <p:cNvPr id="322569" name="Rectangle 9"/>
          <p:cNvSpPr>
            <a:spLocks noGrp="1" noChangeArrowheads="1"/>
          </p:cNvSpPr>
          <p:nvPr>
            <p:ph type="body" sz="half" idx="3"/>
          </p:nvPr>
        </p:nvSpPr>
        <p:spPr>
          <a:xfrm>
            <a:off x="381000" y="3276600"/>
            <a:ext cx="8458200" cy="3352800"/>
          </a:xfrm>
        </p:spPr>
        <p:txBody>
          <a:bodyPr/>
          <a:lstStyle/>
          <a:p>
            <a:r>
              <a:rPr lang="en-US" sz="2000"/>
              <a:t>Step 1: </a:t>
            </a:r>
            <a:r>
              <a:rPr lang="en-US" sz="1800"/>
              <a:t>Frame: Large lakes: blue; Small lakes: pink; Randomly place grid over the region</a:t>
            </a:r>
          </a:p>
          <a:p>
            <a:r>
              <a:rPr lang="en-US" sz="2000"/>
              <a:t>Step 2: </a:t>
            </a:r>
            <a:r>
              <a:rPr lang="en-US" sz="1800"/>
              <a:t>Sub-divide region and randomly assign numbers to sub-regions</a:t>
            </a:r>
          </a:p>
          <a:p>
            <a:r>
              <a:rPr lang="en-US" sz="2000"/>
              <a:t>Step 3: </a:t>
            </a:r>
            <a:r>
              <a:rPr lang="en-US" sz="1800"/>
              <a:t>Sub-divide sub-regions; randomly assign numbers independently to each new sub-region; create hierarchical address.   Continue sub-dividing until only one lake per cell.</a:t>
            </a:r>
          </a:p>
          <a:p>
            <a:r>
              <a:rPr lang="en-US" sz="2000"/>
              <a:t>Step 4:</a:t>
            </a:r>
            <a:r>
              <a:rPr lang="en-US" sz="1800"/>
              <a:t> Identify each lake with cell address; assign each lake length 1; place lakes on line in numerical cell address order.</a:t>
            </a:r>
          </a:p>
        </p:txBody>
      </p:sp>
      <p:pic>
        <p:nvPicPr>
          <p:cNvPr id="322570" name="Picture 10" descr="siteexamcell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438400" y="1371600"/>
            <a:ext cx="2057400" cy="1679575"/>
          </a:xfrm>
          <a:noFill/>
          <a:ln/>
        </p:spPr>
      </p:pic>
      <p:pic>
        <p:nvPicPr>
          <p:cNvPr id="322571" name="Picture 11" descr="siteexamsubcel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1371600"/>
            <a:ext cx="2057400" cy="1677988"/>
          </a:xfrm>
          <a:prstGeom prst="rect">
            <a:avLst/>
          </a:prstGeom>
          <a:noFill/>
        </p:spPr>
      </p:pic>
      <p:pic>
        <p:nvPicPr>
          <p:cNvPr id="322572" name="Picture 12" descr="siteline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81800" y="1371600"/>
            <a:ext cx="1905000" cy="1871663"/>
          </a:xfrm>
          <a:prstGeom prst="rect">
            <a:avLst/>
          </a:prstGeom>
          <a:noFill/>
        </p:spPr>
      </p:pic>
      <p:sp>
        <p:nvSpPr>
          <p:cNvPr id="322576" name="Text Box 16"/>
          <p:cNvSpPr txBox="1">
            <a:spLocks noChangeArrowheads="1"/>
          </p:cNvSpPr>
          <p:nvPr/>
        </p:nvSpPr>
        <p:spPr bwMode="auto">
          <a:xfrm>
            <a:off x="715963" y="990600"/>
            <a:ext cx="854075" cy="346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lnSpc>
                <a:spcPts val="2000"/>
              </a:lnSpc>
            </a:pPr>
            <a:r>
              <a:rPr lang="en-US" sz="2000" b="1"/>
              <a:t>Step 1</a:t>
            </a:r>
          </a:p>
        </p:txBody>
      </p:sp>
      <p:sp>
        <p:nvSpPr>
          <p:cNvPr id="322577" name="Text Box 17"/>
          <p:cNvSpPr txBox="1">
            <a:spLocks noChangeArrowheads="1"/>
          </p:cNvSpPr>
          <p:nvPr/>
        </p:nvSpPr>
        <p:spPr bwMode="auto">
          <a:xfrm>
            <a:off x="3124200" y="990600"/>
            <a:ext cx="854075" cy="346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lnSpc>
                <a:spcPts val="2000"/>
              </a:lnSpc>
            </a:pPr>
            <a:r>
              <a:rPr lang="en-US" sz="2000" b="1"/>
              <a:t>Step 2</a:t>
            </a:r>
          </a:p>
        </p:txBody>
      </p:sp>
      <p:sp>
        <p:nvSpPr>
          <p:cNvPr id="322578" name="Text Box 18"/>
          <p:cNvSpPr txBox="1">
            <a:spLocks noChangeArrowheads="1"/>
          </p:cNvSpPr>
          <p:nvPr/>
        </p:nvSpPr>
        <p:spPr bwMode="auto">
          <a:xfrm>
            <a:off x="5029200" y="990600"/>
            <a:ext cx="854075" cy="346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lnSpc>
                <a:spcPts val="2000"/>
              </a:lnSpc>
            </a:pPr>
            <a:r>
              <a:rPr lang="en-US" sz="2000" b="1"/>
              <a:t>Step 3</a:t>
            </a:r>
          </a:p>
        </p:txBody>
      </p:sp>
      <p:sp>
        <p:nvSpPr>
          <p:cNvPr id="322579" name="Text Box 19"/>
          <p:cNvSpPr txBox="1">
            <a:spLocks noChangeArrowheads="1"/>
          </p:cNvSpPr>
          <p:nvPr/>
        </p:nvSpPr>
        <p:spPr bwMode="auto">
          <a:xfrm>
            <a:off x="7162800" y="990600"/>
            <a:ext cx="854075" cy="346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lnSpc>
                <a:spcPts val="2000"/>
              </a:lnSpc>
            </a:pPr>
            <a:r>
              <a:rPr lang="en-US" sz="2000" b="1"/>
              <a:t>Step 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509" name="Picture 5"/>
          <p:cNvPicPr preferRelativeResize="0"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914400"/>
            <a:ext cx="4960938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7510" name="Rectangle 6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762000"/>
          </a:xfrm>
        </p:spPr>
        <p:txBody>
          <a:bodyPr/>
          <a:lstStyle/>
          <a:p>
            <a:r>
              <a:rPr lang="en-US"/>
              <a:t>Hierarchical Grid Addressing</a:t>
            </a:r>
          </a:p>
        </p:txBody>
      </p:sp>
      <p:sp>
        <p:nvSpPr>
          <p:cNvPr id="277511" name="Text Box 7"/>
          <p:cNvSpPr txBox="1">
            <a:spLocks noChangeArrowheads="1"/>
          </p:cNvSpPr>
          <p:nvPr/>
        </p:nvSpPr>
        <p:spPr bwMode="auto">
          <a:xfrm>
            <a:off x="5927725" y="1298575"/>
            <a:ext cx="2917825" cy="650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lnSpc>
                <a:spcPts val="4400"/>
              </a:lnSpc>
            </a:pPr>
            <a:r>
              <a:rPr lang="en-US" sz="2000" b="1"/>
              <a:t>213: hierarchical address</a:t>
            </a:r>
            <a:endParaRPr lang="en-US" sz="36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85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Population of 120 points</a:t>
            </a:r>
          </a:p>
        </p:txBody>
      </p:sp>
      <p:pic>
        <p:nvPicPr>
          <p:cNvPr id="306181" name="Picture 5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28600" y="1828800"/>
            <a:ext cx="4267200" cy="4259263"/>
          </a:xfrm>
          <a:noFill/>
          <a:ln/>
        </p:spPr>
      </p:pic>
      <p:pic>
        <p:nvPicPr>
          <p:cNvPr id="30618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1828800"/>
            <a:ext cx="4252913" cy="4246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2"/>
          <p:cNvSpPr>
            <a:spLocks noGrp="1" noChangeArrowheads="1"/>
          </p:cNvSpPr>
          <p:nvPr>
            <p:ph type="title"/>
          </p:nvPr>
        </p:nvSpPr>
        <p:spPr>
          <a:xfrm>
            <a:off x="4495800" y="542925"/>
            <a:ext cx="4191000" cy="1057275"/>
          </a:xfrm>
        </p:spPr>
        <p:txBody>
          <a:bodyPr/>
          <a:lstStyle/>
          <a:p>
            <a:r>
              <a:rPr lang="en-US"/>
              <a:t>Reverse Hierarchical Order</a:t>
            </a:r>
          </a:p>
        </p:txBody>
      </p:sp>
      <p:sp>
        <p:nvSpPr>
          <p:cNvPr id="324613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905000"/>
            <a:ext cx="4267200" cy="3886200"/>
          </a:xfrm>
        </p:spPr>
        <p:txBody>
          <a:bodyPr/>
          <a:lstStyle/>
          <a:p>
            <a:r>
              <a:rPr lang="en-US" sz="1800"/>
              <a:t>Construct reverse hierarchical order</a:t>
            </a:r>
          </a:p>
          <a:p>
            <a:pPr lvl="1"/>
            <a:r>
              <a:rPr lang="en-US" sz="1600"/>
              <a:t>Order the sites from 1 to n</a:t>
            </a:r>
          </a:p>
          <a:p>
            <a:pPr lvl="1"/>
            <a:r>
              <a:rPr lang="en-US" sz="1600"/>
              <a:t>Create base 4 address for numbers</a:t>
            </a:r>
          </a:p>
          <a:p>
            <a:pPr lvl="1"/>
            <a:r>
              <a:rPr lang="en-US" sz="1600"/>
              <a:t>Reverse base 4 address</a:t>
            </a:r>
          </a:p>
          <a:p>
            <a:pPr lvl="1"/>
            <a:r>
              <a:rPr lang="en-US" sz="1600"/>
              <a:t>Sort by reverse base 4 address</a:t>
            </a:r>
          </a:p>
          <a:p>
            <a:pPr lvl="1"/>
            <a:r>
              <a:rPr lang="en-US" sz="1600"/>
              <a:t>Renumber sites in RHO</a:t>
            </a:r>
          </a:p>
          <a:p>
            <a:r>
              <a:rPr lang="en-US" sz="1800"/>
              <a:t>Why use reverse hierarchical order?</a:t>
            </a:r>
          </a:p>
          <a:p>
            <a:pPr lvl="1"/>
            <a:r>
              <a:rPr lang="en-US" sz="1600"/>
              <a:t>Results in any contiguous set of sample sites being spatially-balanced</a:t>
            </a:r>
          </a:p>
          <a:p>
            <a:pPr lvl="1"/>
            <a:r>
              <a:rPr lang="en-US" sz="1600"/>
              <a:t>Consequence: can begin at the beginning of list and continue using sites until have required number of sites sampled in field</a:t>
            </a:r>
          </a:p>
        </p:txBody>
      </p:sp>
      <p:graphicFrame>
        <p:nvGraphicFramePr>
          <p:cNvPr id="324967" name="Group 359"/>
          <p:cNvGraphicFramePr>
            <a:graphicFrameLocks noGrp="1"/>
          </p:cNvGraphicFramePr>
          <p:nvPr>
            <p:ph sz="half" idx="1"/>
          </p:nvPr>
        </p:nvGraphicFramePr>
        <p:xfrm>
          <a:off x="457200" y="304800"/>
          <a:ext cx="3962400" cy="5943600"/>
        </p:xfrm>
        <a:graphic>
          <a:graphicData uri="http://schemas.openxmlformats.org/drawingml/2006/table">
            <a:tbl>
              <a:tblPr/>
              <a:tblGrid>
                <a:gridCol w="903288"/>
                <a:gridCol w="1204912"/>
                <a:gridCol w="904875"/>
                <a:gridCol w="949325"/>
              </a:tblGrid>
              <a:tr h="239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RHO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Reverse Base4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Base4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Original Order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7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8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9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22" name="Rectangle 10"/>
          <p:cNvSpPr>
            <a:spLocks noGrp="1" noChangeArrowheads="1"/>
          </p:cNvSpPr>
          <p:nvPr>
            <p:ph type="title"/>
          </p:nvPr>
        </p:nvSpPr>
        <p:spPr>
          <a:xfrm>
            <a:off x="533400" y="542925"/>
            <a:ext cx="8077200" cy="401638"/>
          </a:xfrm>
        </p:spPr>
        <p:txBody>
          <a:bodyPr/>
          <a:lstStyle/>
          <a:p>
            <a:r>
              <a:rPr lang="en-US"/>
              <a:t>Unequal Probability of Selection</a:t>
            </a:r>
          </a:p>
        </p:txBody>
      </p:sp>
      <p:sp>
        <p:nvSpPr>
          <p:cNvPr id="320527" name="Rectangle 15"/>
          <p:cNvSpPr>
            <a:spLocks noGrp="1" noChangeArrowheads="1"/>
          </p:cNvSpPr>
          <p:nvPr>
            <p:ph type="body" sz="half" idx="2"/>
          </p:nvPr>
        </p:nvSpPr>
        <p:spPr>
          <a:xfrm>
            <a:off x="3886200" y="1447800"/>
            <a:ext cx="4572000" cy="4648200"/>
          </a:xfrm>
        </p:spPr>
        <p:txBody>
          <a:bodyPr/>
          <a:lstStyle/>
          <a:p>
            <a:r>
              <a:rPr lang="en-US" sz="2000"/>
              <a:t>Assume want large lakes to be twice as likely to be selected as small lakes</a:t>
            </a:r>
          </a:p>
          <a:p>
            <a:r>
              <a:rPr lang="en-US" sz="2000"/>
              <a:t>Instead of giving all lakes same unit length, give large lakes twice unit length of small lakes</a:t>
            </a:r>
          </a:p>
          <a:p>
            <a:r>
              <a:rPr lang="en-US" sz="2000"/>
              <a:t>To select 5 sites divide line length by 5 (11/5 units); randomly select a starting point within first interval; select 4 additional sites at intervals of 11/5 units</a:t>
            </a:r>
          </a:p>
          <a:p>
            <a:r>
              <a:rPr lang="en-US" sz="2000"/>
              <a:t>Same process is used for points and areas (using random points in area)</a:t>
            </a:r>
          </a:p>
        </p:txBody>
      </p:sp>
      <p:grpSp>
        <p:nvGrpSpPr>
          <p:cNvPr id="320526" name="Group 14"/>
          <p:cNvGrpSpPr>
            <a:grpSpLocks/>
          </p:cNvGrpSpPr>
          <p:nvPr/>
        </p:nvGrpSpPr>
        <p:grpSpPr bwMode="auto">
          <a:xfrm>
            <a:off x="533400" y="1600200"/>
            <a:ext cx="3048000" cy="4572000"/>
            <a:chOff x="336" y="1008"/>
            <a:chExt cx="2058" cy="2898"/>
          </a:xfrm>
        </p:grpSpPr>
        <p:pic>
          <p:nvPicPr>
            <p:cNvPr id="320518" name="Picture 6" descr="sitelineto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36" y="2544"/>
              <a:ext cx="1674" cy="204"/>
            </a:xfrm>
            <a:prstGeom prst="rect">
              <a:avLst/>
            </a:prstGeom>
            <a:noFill/>
          </p:spPr>
        </p:pic>
        <p:pic>
          <p:nvPicPr>
            <p:cNvPr id="320519" name="Picture 7" descr="sitelinemid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36" y="3024"/>
              <a:ext cx="2052" cy="204"/>
            </a:xfrm>
            <a:prstGeom prst="rect">
              <a:avLst/>
            </a:prstGeom>
            <a:noFill/>
          </p:spPr>
        </p:pic>
        <p:pic>
          <p:nvPicPr>
            <p:cNvPr id="320520" name="Picture 8" descr="sitelinebot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6" y="3504"/>
              <a:ext cx="2058" cy="402"/>
            </a:xfrm>
            <a:prstGeom prst="rect">
              <a:avLst/>
            </a:prstGeom>
            <a:noFill/>
          </p:spPr>
        </p:pic>
        <p:pic>
          <p:nvPicPr>
            <p:cNvPr id="320525" name="Picture 13" descr="siteexamsubcell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36" y="1008"/>
              <a:ext cx="1728" cy="1410"/>
            </a:xfrm>
            <a:prstGeom prst="rect">
              <a:avLst/>
            </a:prstGeom>
            <a:noFill/>
            <a:ln/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5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305800" cy="609600"/>
          </a:xfrm>
        </p:spPr>
        <p:txBody>
          <a:bodyPr/>
          <a:lstStyle/>
          <a:p>
            <a:r>
              <a:rPr lang="en-US"/>
              <a:t>Complex Survey Designs based on GRTS</a:t>
            </a:r>
          </a:p>
        </p:txBody>
      </p:sp>
      <p:sp>
        <p:nvSpPr>
          <p:cNvPr id="334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90600"/>
            <a:ext cx="8229600" cy="5105400"/>
          </a:xfrm>
        </p:spPr>
        <p:txBody>
          <a:bodyPr/>
          <a:lstStyle/>
          <a:p>
            <a:r>
              <a:rPr lang="en-US"/>
              <a:t>Stratified GRTS: apply GRTS to each stratum</a:t>
            </a:r>
          </a:p>
          <a:p>
            <a:r>
              <a:rPr lang="en-US"/>
              <a:t>Unequal probability GRTS: adjust unit length based on auxiliary information (eg lake area, strahler order, basin, ecoregion)</a:t>
            </a:r>
          </a:p>
          <a:p>
            <a:r>
              <a:rPr lang="en-US"/>
              <a:t>Oversample GRTS: </a:t>
            </a:r>
          </a:p>
          <a:p>
            <a:pPr lvl="1"/>
            <a:r>
              <a:rPr lang="en-US"/>
              <a:t>Design calls for n sites; some expected non-target, landowner denial, etc; select additional sites to guarantee n field sampled</a:t>
            </a:r>
          </a:p>
          <a:p>
            <a:pPr lvl="1"/>
            <a:r>
              <a:rPr lang="en-US"/>
              <a:t>Apply GRTS for sample size 2n; place sites in RHO; use sites in RHO</a:t>
            </a:r>
          </a:p>
          <a:p>
            <a:r>
              <a:rPr lang="en-US"/>
              <a:t>Panels for surveys over time</a:t>
            </a:r>
          </a:p>
          <a:p>
            <a:r>
              <a:rPr lang="en-US"/>
              <a:t>Nested subsampling</a:t>
            </a:r>
          </a:p>
          <a:p>
            <a:r>
              <a:rPr lang="en-US"/>
              <a:t>Two-stage sampling using GRTS at each stage</a:t>
            </a:r>
          </a:p>
          <a:p>
            <a:pPr lvl="1"/>
            <a:r>
              <a:rPr lang="en-US"/>
              <a:t>Example: Select USGS 4</a:t>
            </a:r>
            <a:r>
              <a:rPr lang="en-US" baseline="30000"/>
              <a:t>th</a:t>
            </a:r>
            <a:r>
              <a:rPr lang="en-US"/>
              <a:t> field Hucs; then stream sites within Hucs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GRTS Developers</a:t>
            </a:r>
            <a:endParaRPr lang="en-US" dirty="0"/>
          </a:p>
        </p:txBody>
      </p:sp>
      <p:sp>
        <p:nvSpPr>
          <p:cNvPr id="26317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GRTS theory and algorithm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Don Stevens, Oregon State University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Tony </a:t>
            </a:r>
            <a:r>
              <a:rPr lang="en-US" dirty="0"/>
              <a:t>Olsen, </a:t>
            </a:r>
            <a:r>
              <a:rPr lang="en-US" dirty="0" smtClean="0"/>
              <a:t>USEPA Western Ecology Division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 err="1" smtClean="0"/>
              <a:t>spsurvey</a:t>
            </a:r>
            <a:r>
              <a:rPr lang="en-US" dirty="0" smtClean="0"/>
              <a:t> R package implementation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Tony Olsen, USEPA Western Ecology Division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Tom Kincaid, USEPA Western Ecology Division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Denis </a:t>
            </a:r>
            <a:r>
              <a:rPr lang="en-US" dirty="0"/>
              <a:t>White, </a:t>
            </a:r>
            <a:r>
              <a:rPr lang="en-US" dirty="0" smtClean="0"/>
              <a:t>USEPA Western Ecology Division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 smtClean="0"/>
              <a:t>Richard Remington, formerly USEPA Western Ecology Division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Christian </a:t>
            </a:r>
            <a:r>
              <a:rPr lang="en-US" dirty="0"/>
              <a:t>Platt, </a:t>
            </a:r>
            <a:r>
              <a:rPr lang="en-US" dirty="0" smtClean="0"/>
              <a:t>formerly </a:t>
            </a:r>
            <a:r>
              <a:rPr lang="en-US" dirty="0" err="1" smtClean="0"/>
              <a:t>Dynamac</a:t>
            </a:r>
            <a:r>
              <a:rPr lang="en-US" dirty="0" smtClean="0"/>
              <a:t> Corp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2667000"/>
            <a:ext cx="8077200" cy="752475"/>
          </a:xfrm>
        </p:spPr>
        <p:txBody>
          <a:bodyPr/>
          <a:lstStyle/>
          <a:p>
            <a:r>
              <a:rPr lang="en-US" dirty="0" smtClean="0"/>
              <a:t>GRTS Examples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81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GRTS samples: Size 30</a:t>
            </a:r>
          </a:p>
        </p:txBody>
      </p:sp>
      <p:pic>
        <p:nvPicPr>
          <p:cNvPr id="310280" name="Picture 8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28600" y="1676400"/>
            <a:ext cx="4267200" cy="4262438"/>
          </a:xfrm>
          <a:noFill/>
          <a:ln/>
        </p:spPr>
      </p:pic>
      <p:pic>
        <p:nvPicPr>
          <p:cNvPr id="310284" name="Picture 1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452938" y="1600200"/>
            <a:ext cx="4081462" cy="4470400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122" name="Object 2"/>
          <p:cNvGraphicFramePr>
            <a:graphicFrameLocks noChangeAspect="1"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presentationml/2006/ole">
            <p:oleObj spid="_x0000_s389122" name="Graph Sheet" r:id="rId3" imgW="3352680" imgH="2590560" progId="">
              <p:embed/>
            </p:oleObj>
          </a:graphicData>
        </a:graphic>
      </p:graphicFrame>
    </p:spTree>
  </p:cSld>
  <p:clrMapOvr>
    <a:masterClrMapping/>
  </p:clrMapOvr>
  <p:transition advTm="500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6290" name="Object 2"/>
          <p:cNvGraphicFramePr>
            <a:graphicFrameLocks noChangeAspect="1"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presentationml/2006/ole">
            <p:oleObj spid="_x0000_s396290" name="Graph Sheet" r:id="rId3" imgW="3352680" imgH="2590560" progId="">
              <p:embed/>
            </p:oleObj>
          </a:graphicData>
        </a:graphic>
      </p:graphicFrame>
    </p:spTree>
  </p:cSld>
  <p:clrMapOvr>
    <a:masterClrMapping/>
  </p:clrMapOvr>
  <p:transition advTm="500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7314" name="Object 2"/>
          <p:cNvGraphicFramePr>
            <a:graphicFrameLocks noChangeAspect="1"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presentationml/2006/ole">
            <p:oleObj spid="_x0000_s397314" name="Graph Sheet" r:id="rId3" imgW="3352680" imgH="2590560" progId="">
              <p:embed/>
            </p:oleObj>
          </a:graphicData>
        </a:graphic>
      </p:graphicFrame>
    </p:spTree>
  </p:cSld>
  <p:clrMapOvr>
    <a:masterClrMapping/>
  </p:clrMapOvr>
  <p:transition advTm="500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8338" name="Object 2"/>
          <p:cNvGraphicFramePr>
            <a:graphicFrameLocks noChangeAspect="1"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presentationml/2006/ole">
            <p:oleObj spid="_x0000_s398338" name="Graph Sheet" r:id="rId3" imgW="3352680" imgH="2590560" progId="">
              <p:embed/>
            </p:oleObj>
          </a:graphicData>
        </a:graphic>
      </p:graphicFrame>
    </p:spTree>
  </p:cSld>
  <p:clrMapOvr>
    <a:masterClrMapping/>
  </p:clrMapOvr>
  <p:transition advTm="500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9362" name="Object 2"/>
          <p:cNvGraphicFramePr>
            <a:graphicFrameLocks noChangeAspect="1"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presentationml/2006/ole">
            <p:oleObj spid="_x0000_s399362" name="Graph Sheet" r:id="rId3" imgW="3352680" imgH="2590560" progId="">
              <p:embed/>
            </p:oleObj>
          </a:graphicData>
        </a:graphic>
      </p:graphicFrame>
    </p:spTree>
  </p:cSld>
  <p:clrMapOvr>
    <a:masterClrMapping/>
  </p:clrMapOvr>
  <p:transition advTm="500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0386" name="Object 2"/>
          <p:cNvGraphicFramePr>
            <a:graphicFrameLocks noChangeAspect="1"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presentationml/2006/ole">
            <p:oleObj spid="_x0000_s400386" name="Graph Sheet" r:id="rId3" imgW="3352680" imgH="2590560" progId="">
              <p:embed/>
            </p:oleObj>
          </a:graphicData>
        </a:graphic>
      </p:graphicFrame>
    </p:spTree>
  </p:cSld>
  <p:clrMapOvr>
    <a:masterClrMapping/>
  </p:clrMapOvr>
  <p:transition advTm="500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2194" name="Object 2"/>
          <p:cNvGraphicFramePr>
            <a:graphicFrameLocks noChangeAspect="1"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presentationml/2006/ole">
            <p:oleObj spid="_x0000_s392194" name="Graph Sheet" r:id="rId3" imgW="3352680" imgH="2590560" progId="">
              <p:embed/>
            </p:oleObj>
          </a:graphicData>
        </a:graphic>
      </p:graphicFrame>
    </p:spTree>
  </p:cSld>
  <p:clrMapOvr>
    <a:masterClrMapping/>
  </p:clrMapOvr>
  <p:transition advTm="500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3218" name="Object 2"/>
          <p:cNvGraphicFramePr>
            <a:graphicFrameLocks noChangeAspect="1"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presentationml/2006/ole">
            <p:oleObj spid="_x0000_s393218" name="Graph Sheet" r:id="rId3" imgW="3352680" imgH="2590560" progId="">
              <p:embed/>
            </p:oleObj>
          </a:graphicData>
        </a:graphic>
      </p:graphicFrame>
    </p:spTree>
  </p:cSld>
  <p:clrMapOvr>
    <a:masterClrMapping/>
  </p:clrMapOvr>
  <p:transition advTm="50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266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Aquatic resource characteristics</a:t>
            </a:r>
          </a:p>
          <a:p>
            <a:r>
              <a:rPr lang="en-US" dirty="0"/>
              <a:t>Sample frame</a:t>
            </a:r>
          </a:p>
          <a:p>
            <a:pPr lvl="1"/>
            <a:r>
              <a:rPr lang="en-US" dirty="0"/>
              <a:t>GIS </a:t>
            </a:r>
            <a:r>
              <a:rPr lang="en-US" dirty="0" err="1"/>
              <a:t>coverages</a:t>
            </a:r>
            <a:endParaRPr lang="en-US" dirty="0"/>
          </a:p>
          <a:p>
            <a:pPr lvl="1"/>
            <a:r>
              <a:rPr lang="en-US" dirty="0"/>
              <a:t>Imperfect representation of target population</a:t>
            </a:r>
          </a:p>
          <a:p>
            <a:r>
              <a:rPr lang="en-US" dirty="0" smtClean="0"/>
              <a:t>GRTS implementation</a:t>
            </a:r>
          </a:p>
          <a:p>
            <a:r>
              <a:rPr lang="en-US" dirty="0" smtClean="0"/>
              <a:t>GRTS spatial balance properties</a:t>
            </a:r>
            <a:endParaRPr lang="en-US" dirty="0" smtClean="0"/>
          </a:p>
          <a:p>
            <a:r>
              <a:rPr lang="en-US" dirty="0" smtClean="0"/>
              <a:t>GRTS theory (optional)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5266" name="Object 2"/>
          <p:cNvGraphicFramePr>
            <a:graphicFrameLocks noChangeAspect="1"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presentationml/2006/ole">
            <p:oleObj spid="_x0000_s395266" name="Graph Sheet" r:id="rId3" imgW="3352680" imgH="2590560" progId="">
              <p:embed/>
            </p:oleObj>
          </a:graphicData>
        </a:graphic>
      </p:graphicFrame>
    </p:spTree>
  </p:cSld>
  <p:clrMapOvr>
    <a:masterClrMapping/>
  </p:clrMapOvr>
  <p:transition advTm="500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2738" name="Object 2"/>
          <p:cNvGraphicFramePr>
            <a:graphicFrameLocks noChangeAspect="1"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presentationml/2006/ole">
            <p:oleObj spid="_x0000_s372738" name="Graph Sheet" r:id="rId3" imgW="3352680" imgH="2590560" progId="">
              <p:embed/>
            </p:oleObj>
          </a:graphicData>
        </a:graphic>
      </p:graphicFrame>
    </p:spTree>
  </p:cSld>
  <p:clrMapOvr>
    <a:masterClrMapping/>
  </p:clrMapOvr>
  <p:transition advTm="500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4786" name="Object 2"/>
          <p:cNvGraphicFramePr>
            <a:graphicFrameLocks noChangeAspect="1"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presentationml/2006/ole">
            <p:oleObj spid="_x0000_s374786" name="Graph Sheet" r:id="rId3" imgW="3352680" imgH="2590560" progId="">
              <p:embed/>
            </p:oleObj>
          </a:graphicData>
        </a:graphic>
      </p:graphicFrame>
    </p:spTree>
  </p:cSld>
  <p:clrMapOvr>
    <a:masterClrMapping/>
  </p:clrMapOvr>
  <p:transition advTm="500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5810" name="Object 2"/>
          <p:cNvGraphicFramePr>
            <a:graphicFrameLocks noChangeAspect="1"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presentationml/2006/ole">
            <p:oleObj spid="_x0000_s375810" name="Graph Sheet" r:id="rId3" imgW="3352680" imgH="2590560" progId="">
              <p:embed/>
            </p:oleObj>
          </a:graphicData>
        </a:graphic>
      </p:graphicFrame>
    </p:spTree>
  </p:cSld>
  <p:clrMapOvr>
    <a:masterClrMapping/>
  </p:clrMapOvr>
  <p:transition advTm="500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6834" name="Object 2"/>
          <p:cNvGraphicFramePr>
            <a:graphicFrameLocks noChangeAspect="1"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presentationml/2006/ole">
            <p:oleObj spid="_x0000_s376834" name="Graph Sheet" r:id="rId3" imgW="3352680" imgH="2590560" progId="">
              <p:embed/>
            </p:oleObj>
          </a:graphicData>
        </a:graphic>
      </p:graphicFrame>
    </p:spTree>
  </p:cSld>
  <p:clrMapOvr>
    <a:masterClrMapping/>
  </p:clrMapOvr>
  <p:transition advTm="500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858" name="Object 2"/>
          <p:cNvGraphicFramePr>
            <a:graphicFrameLocks noChangeAspect="1"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presentationml/2006/ole">
            <p:oleObj spid="_x0000_s377858" name="Graph Sheet" r:id="rId3" imgW="3352680" imgH="2590560" progId="">
              <p:embed/>
            </p:oleObj>
          </a:graphicData>
        </a:graphic>
      </p:graphicFrame>
    </p:spTree>
  </p:cSld>
  <p:clrMapOvr>
    <a:masterClrMapping/>
  </p:clrMapOvr>
  <p:transition advTm="500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8882" name="Object 2"/>
          <p:cNvGraphicFramePr>
            <a:graphicFrameLocks noChangeAspect="1"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presentationml/2006/ole">
            <p:oleObj spid="_x0000_s378882" name="Graph Sheet" r:id="rId3" imgW="3352680" imgH="2590560" progId="">
              <p:embed/>
            </p:oleObj>
          </a:graphicData>
        </a:graphic>
      </p:graphicFrame>
    </p:spTree>
  </p:cSld>
  <p:clrMapOvr>
    <a:masterClrMapping/>
  </p:clrMapOvr>
  <p:transition advTm="500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9906" name="Object 2"/>
          <p:cNvGraphicFramePr>
            <a:graphicFrameLocks noChangeAspect="1"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presentationml/2006/ole">
            <p:oleObj spid="_x0000_s379906" name="Graph Sheet" r:id="rId3" imgW="3352680" imgH="2590560" progId="">
              <p:embed/>
            </p:oleObj>
          </a:graphicData>
        </a:graphic>
      </p:graphicFrame>
    </p:spTree>
  </p:cSld>
  <p:clrMapOvr>
    <a:masterClrMapping/>
  </p:clrMapOvr>
  <p:transition advTm="500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0930" name="Object 2"/>
          <p:cNvGraphicFramePr>
            <a:graphicFrameLocks noChangeAspect="1"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presentationml/2006/ole">
            <p:oleObj spid="_x0000_s380930" name="Graph Sheet" r:id="rId3" imgW="3352680" imgH="2590560" progId="">
              <p:embed/>
            </p:oleObj>
          </a:graphicData>
        </a:graphic>
      </p:graphicFrame>
    </p:spTree>
  </p:cSld>
  <p:clrMapOvr>
    <a:masterClrMapping/>
  </p:clrMapOvr>
  <p:transition advTm="500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1954" name="Object 2"/>
          <p:cNvGraphicFramePr>
            <a:graphicFrameLocks noChangeAspect="1"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presentationml/2006/ole">
            <p:oleObj spid="_x0000_s381954" name="Graph Sheet" r:id="rId3" imgW="3352680" imgH="2590560" progId="">
              <p:embed/>
            </p:oleObj>
          </a:graphicData>
        </a:graphic>
      </p:graphicFrame>
    </p:spTree>
  </p:cSld>
  <p:clrMapOvr>
    <a:masterClrMapping/>
  </p:clrMapOvr>
  <p:transition advTm="50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Features in Space as GIS objects</a:t>
            </a:r>
          </a:p>
        </p:txBody>
      </p:sp>
      <p:graphicFrame>
        <p:nvGraphicFramePr>
          <p:cNvPr id="401509" name="Group 101"/>
          <p:cNvGraphicFramePr>
            <a:graphicFrameLocks noGrp="1"/>
          </p:cNvGraphicFramePr>
          <p:nvPr>
            <p:ph sz="half" idx="2"/>
          </p:nvPr>
        </p:nvGraphicFramePr>
        <p:xfrm>
          <a:off x="685800" y="1600200"/>
          <a:ext cx="7924800" cy="4623119"/>
        </p:xfrm>
        <a:graphic>
          <a:graphicData uri="http://schemas.openxmlformats.org/drawingml/2006/table">
            <a:tbl>
              <a:tblPr/>
              <a:tblGrid>
                <a:gridCol w="1981200"/>
                <a:gridCol w="1981200"/>
                <a:gridCol w="1981200"/>
                <a:gridCol w="1981200"/>
              </a:tblGrid>
              <a:tr h="520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Feature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Points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Lines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Polygons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2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Lakes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Individual lakes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Lake area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0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Streams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Segments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Linear network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2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Coastal Waters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Estuarine area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27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Wetlands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Depressional wetlands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Wetland area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2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Roads/trails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Linear network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27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Hydrologic Units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As points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As areas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65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Terrestrial Vegetation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As areas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2978" name="Object 2"/>
          <p:cNvGraphicFramePr>
            <a:graphicFrameLocks noChangeAspect="1"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presentationml/2006/ole">
            <p:oleObj spid="_x0000_s382978" name="Graph Sheet" r:id="rId3" imgW="3352680" imgH="2590560" progId="">
              <p:embed/>
            </p:oleObj>
          </a:graphicData>
        </a:graphic>
      </p:graphicFrame>
    </p:spTree>
  </p:cSld>
  <p:clrMapOvr>
    <a:masterClrMapping/>
  </p:clrMapOvr>
  <p:transition advTm="500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4002" name="Object 2"/>
          <p:cNvGraphicFramePr>
            <a:graphicFrameLocks noChangeAspect="1"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presentationml/2006/ole">
            <p:oleObj spid="_x0000_s384002" name="Graph Sheet" r:id="rId3" imgW="3352680" imgH="2590560" progId="">
              <p:embed/>
            </p:oleObj>
          </a:graphicData>
        </a:graphic>
      </p:graphicFrame>
    </p:spTree>
  </p:cSld>
  <p:clrMapOvr>
    <a:masterClrMapping/>
  </p:clrMapOvr>
  <p:transition advTm="500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5026" name="Object 2"/>
          <p:cNvGraphicFramePr>
            <a:graphicFrameLocks noChangeAspect="1"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presentationml/2006/ole">
            <p:oleObj spid="_x0000_s385026" name="Graph Sheet" r:id="rId3" imgW="3352680" imgH="2590560" progId="">
              <p:embed/>
            </p:oleObj>
          </a:graphicData>
        </a:graphic>
      </p:graphicFrame>
    </p:spTree>
  </p:cSld>
  <p:clrMapOvr>
    <a:masterClrMapping/>
  </p:clrMapOvr>
  <p:transition advTm="500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6050" name="Object 2"/>
          <p:cNvGraphicFramePr>
            <a:graphicFrameLocks noChangeAspect="1"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presentationml/2006/ole">
            <p:oleObj spid="_x0000_s386050" name="Graph Sheet" r:id="rId3" imgW="3352680" imgH="2590560" progId="">
              <p:embed/>
            </p:oleObj>
          </a:graphicData>
        </a:graphic>
      </p:graphicFrame>
    </p:spTree>
  </p:cSld>
  <p:clrMapOvr>
    <a:masterClrMapping/>
  </p:clrMapOvr>
  <p:transition advTm="500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074" name="Object 2"/>
          <p:cNvGraphicFramePr>
            <a:graphicFrameLocks noChangeAspect="1"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presentationml/2006/ole">
            <p:oleObj spid="_x0000_s387074" name="Graph Sheet" r:id="rId3" imgW="3352680" imgH="2590560" progId="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8098" name="Object 2"/>
          <p:cNvGraphicFramePr>
            <a:graphicFrameLocks noChangeAspect="1"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presentationml/2006/ole">
            <p:oleObj spid="_x0000_s388098" name="Graph Sheet" r:id="rId3" imgW="3352680" imgH="2590560" progId="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Perennial Streams GRTS sample</a:t>
            </a:r>
          </a:p>
        </p:txBody>
      </p:sp>
      <p:pic>
        <p:nvPicPr>
          <p:cNvPr id="132099" name="Picture 3" descr="west perennial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667000" y="2057400"/>
            <a:ext cx="3884613" cy="4114800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2" name="Picture 2" descr="bigh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4038" y="334963"/>
            <a:ext cx="8034337" cy="61880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RF3 Sample Frame: Lakes</a:t>
            </a:r>
          </a:p>
        </p:txBody>
      </p:sp>
      <p:graphicFrame>
        <p:nvGraphicFramePr>
          <p:cNvPr id="134147" name="Object 3"/>
          <p:cNvGraphicFramePr>
            <a:graphicFrameLocks noChangeAspect="1"/>
          </p:cNvGraphicFramePr>
          <p:nvPr>
            <p:ph type="tbl" idx="1"/>
          </p:nvPr>
        </p:nvGraphicFramePr>
        <p:xfrm>
          <a:off x="982663" y="2122488"/>
          <a:ext cx="7108825" cy="3854450"/>
        </p:xfrm>
        <a:graphic>
          <a:graphicData uri="http://schemas.openxmlformats.org/presentationml/2006/ole">
            <p:oleObj spid="_x0000_s454658" name="Document" r:id="rId3" imgW="8314944" imgH="5138928" progId="Word.Document.8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7688" y="730250"/>
            <a:ext cx="7769225" cy="581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8077200" cy="501650"/>
          </a:xfrm>
        </p:spPr>
        <p:txBody>
          <a:bodyPr/>
          <a:lstStyle/>
          <a:p>
            <a:r>
              <a:rPr lang="en-US"/>
              <a:t>Natural Resource Characteristics</a:t>
            </a:r>
          </a:p>
        </p:txBody>
      </p:sp>
      <p:sp>
        <p:nvSpPr>
          <p:cNvPr id="299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305800" cy="5181600"/>
          </a:xfrm>
        </p:spPr>
        <p:txBody>
          <a:bodyPr/>
          <a:lstStyle/>
          <a:p>
            <a:r>
              <a:rPr lang="en-US"/>
              <a:t>Types of natural resources</a:t>
            </a:r>
          </a:p>
          <a:p>
            <a:pPr lvl="1"/>
            <a:r>
              <a:rPr lang="en-US"/>
              <a:t>Area polygons: large lakes and reservoirs, estuaries, coastal waters, everglades, forests, landscapes</a:t>
            </a:r>
          </a:p>
          <a:p>
            <a:pPr lvl="1"/>
            <a:r>
              <a:rPr lang="en-US"/>
              <a:t>Linear networks: streams, rivers, roads, trails</a:t>
            </a:r>
          </a:p>
          <a:p>
            <a:pPr lvl="1"/>
            <a:r>
              <a:rPr lang="en-US"/>
              <a:t>Discrete points: small lakes, stream reaches, prairie pothole wetlands, hydrologic units (“watersheds”), buildings</a:t>
            </a:r>
          </a:p>
          <a:p>
            <a:r>
              <a:rPr lang="en-US"/>
              <a:t>Target population</a:t>
            </a:r>
          </a:p>
          <a:p>
            <a:pPr lvl="1"/>
            <a:r>
              <a:rPr lang="en-US"/>
              <a:t>Finite in a bounded geographic region: collection of points</a:t>
            </a:r>
          </a:p>
          <a:p>
            <a:pPr lvl="1"/>
            <a:r>
              <a:rPr lang="en-US"/>
              <a:t>Continuous in a bounded geographic region</a:t>
            </a:r>
          </a:p>
          <a:p>
            <a:pPr lvl="2"/>
            <a:r>
              <a:rPr lang="en-US"/>
              <a:t>As linear network</a:t>
            </a:r>
          </a:p>
          <a:p>
            <a:pPr lvl="2"/>
            <a:r>
              <a:rPr lang="en-US"/>
              <a:t>As collection of polygonal areas</a:t>
            </a:r>
          </a:p>
          <a:p>
            <a:r>
              <a:rPr lang="en-US"/>
              <a:t>Generalizations</a:t>
            </a:r>
          </a:p>
          <a:p>
            <a:pPr lvl="1"/>
            <a:r>
              <a:rPr lang="en-US"/>
              <a:t>Geographic region may be 1-dimensional (p-dimensional)</a:t>
            </a:r>
          </a:p>
          <a:p>
            <a:pPr lvl="1"/>
            <a:r>
              <a:rPr lang="en-US"/>
              <a:t>“Space” may be defined by other auxiliary variables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Selected: Lakes</a:t>
            </a:r>
          </a:p>
        </p:txBody>
      </p:sp>
      <p:graphicFrame>
        <p:nvGraphicFramePr>
          <p:cNvPr id="136195" name="Object 3"/>
          <p:cNvGraphicFramePr>
            <a:graphicFrameLocks noChangeAspect="1"/>
          </p:cNvGraphicFramePr>
          <p:nvPr>
            <p:ph type="tbl" idx="1"/>
          </p:nvPr>
        </p:nvGraphicFramePr>
        <p:xfrm>
          <a:off x="609600" y="1757363"/>
          <a:ext cx="8382000" cy="4713287"/>
        </p:xfrm>
        <a:graphic>
          <a:graphicData uri="http://schemas.openxmlformats.org/presentationml/2006/ole">
            <p:oleObj spid="_x0000_s455682" name="Document" r:id="rId3" imgW="8314944" imgH="4675632" progId="Word.Document.8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>
          <a:xfrm>
            <a:off x="5943600" y="542924"/>
            <a:ext cx="2514600" cy="2276475"/>
          </a:xfrm>
        </p:spPr>
        <p:txBody>
          <a:bodyPr/>
          <a:lstStyle/>
          <a:p>
            <a:r>
              <a:rPr lang="en-US" dirty="0"/>
              <a:t>GRTS Sample of Streams</a:t>
            </a:r>
          </a:p>
        </p:txBody>
      </p:sp>
      <p:pic>
        <p:nvPicPr>
          <p:cNvPr id="137219" name="Picture 3" descr="East_Fork_White_River_VIEW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52400" y="0"/>
            <a:ext cx="5376863" cy="6160782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819400"/>
            <a:ext cx="8077200" cy="752475"/>
          </a:xfrm>
        </p:spPr>
        <p:txBody>
          <a:bodyPr/>
          <a:lstStyle/>
          <a:p>
            <a:r>
              <a:rPr lang="en-US" dirty="0" smtClean="0"/>
              <a:t>GRTS Spatial Balance Properties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077200" cy="838200"/>
          </a:xfrm>
        </p:spPr>
        <p:txBody>
          <a:bodyPr/>
          <a:lstStyle/>
          <a:p>
            <a:r>
              <a:rPr lang="en-US" dirty="0" err="1" smtClean="0"/>
              <a:t>Direchlet</a:t>
            </a:r>
            <a:r>
              <a:rPr lang="en-US" dirty="0" smtClean="0"/>
              <a:t> tessellation for a sample of size 25 from Oregon lake population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990600"/>
            <a:ext cx="5353981" cy="53360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Spatial Balance: 256 points</a:t>
            </a:r>
          </a:p>
        </p:txBody>
      </p:sp>
      <p:pic>
        <p:nvPicPr>
          <p:cNvPr id="286724" name="Picture 4" descr="voronoi polygons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147763" y="1600200"/>
            <a:ext cx="6923087" cy="4648200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>
                <a:cs typeface="Times New Roman" pitchFamily="18" charset="0"/>
              </a:rPr>
              <a:t>SPATIAL PROPERTIES OF REVERSE HIERARCHICAL ORDERED GRTS SAMPLE</a:t>
            </a:r>
          </a:p>
        </p:txBody>
      </p:sp>
      <p:sp>
        <p:nvSpPr>
          <p:cNvPr id="257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Times New Roman" pitchFamily="18" charset="0"/>
              </a:rPr>
              <a:t>Compare regularity as points are added one at a time, following reverse hierarchical order under 4 scenarios:</a:t>
            </a:r>
          </a:p>
          <a:p>
            <a:pPr lvl="1"/>
            <a:r>
              <a:rPr lang="en-US">
                <a:cs typeface="Times New Roman" pitchFamily="18" charset="0"/>
              </a:rPr>
              <a:t>Complete, continuous domain</a:t>
            </a:r>
            <a:r>
              <a:rPr lang="en-US"/>
              <a:t> </a:t>
            </a:r>
          </a:p>
          <a:p>
            <a:pPr lvl="1"/>
            <a:r>
              <a:rPr lang="en-US">
                <a:cs typeface="Times New Roman" pitchFamily="18" charset="0"/>
              </a:rPr>
              <a:t>Domains with “holes” excluding 20 %, modeling non-response/access refusal </a:t>
            </a:r>
          </a:p>
          <a:p>
            <a:pPr lvl="2"/>
            <a:r>
              <a:rPr lang="en-US" sz="2000">
                <a:cs typeface="Times New Roman" pitchFamily="18" charset="0"/>
              </a:rPr>
              <a:t>20 randomly-located square holes, constant size</a:t>
            </a:r>
          </a:p>
          <a:p>
            <a:pPr lvl="2"/>
            <a:r>
              <a:rPr lang="en-US" sz="2000">
                <a:cs typeface="Times New Roman" pitchFamily="18" charset="0"/>
              </a:rPr>
              <a:t>20 randomly-located square holes, increasing linearly in size </a:t>
            </a:r>
          </a:p>
          <a:p>
            <a:pPr lvl="2"/>
            <a:r>
              <a:rPr lang="en-US" sz="2000">
                <a:cs typeface="Times New Roman" pitchFamily="18" charset="0"/>
              </a:rPr>
              <a:t>10 randomly-located square holes, increasing exponentially in size </a:t>
            </a:r>
          </a:p>
          <a:p>
            <a:r>
              <a:rPr lang="en-US" sz="2800">
                <a:cs typeface="Times New Roman" pitchFamily="18" charset="0"/>
              </a:rPr>
              <a:t>Holes model inaccessibility…elements that are in target domain, but cannot be sampled for some reason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8050" name="Object 2"/>
          <p:cNvGraphicFramePr>
            <a:graphicFrameLocks noChangeAspect="1"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presentationml/2006/ole">
            <p:oleObj spid="_x0000_s456706" name="Graph Sheet" r:id="rId3" imgW="3352680" imgH="259056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Spatial Balance: With oversample</a:t>
            </a:r>
          </a:p>
        </p:txBody>
      </p:sp>
      <p:pic>
        <p:nvPicPr>
          <p:cNvPr id="288772" name="Picture 4" descr="voronoi polygons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146175" y="1600200"/>
            <a:ext cx="6927850" cy="4648200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22" name="Rectangle 974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772400" cy="457200"/>
          </a:xfrm>
        </p:spPr>
        <p:txBody>
          <a:bodyPr/>
          <a:lstStyle/>
          <a:p>
            <a:r>
              <a:rPr lang="en-US" sz="2400" dirty="0"/>
              <a:t>Ratio of GRTS to SRS </a:t>
            </a:r>
            <a:r>
              <a:rPr lang="en-US" sz="2400" dirty="0" err="1"/>
              <a:t>Voronoi</a:t>
            </a:r>
            <a:r>
              <a:rPr lang="en-US" sz="2400" dirty="0"/>
              <a:t> polygon size variance</a:t>
            </a:r>
            <a:endParaRPr lang="en-US" sz="3600" dirty="0"/>
          </a:p>
        </p:txBody>
      </p:sp>
      <p:sp>
        <p:nvSpPr>
          <p:cNvPr id="283654" name="Rectangle 6"/>
          <p:cNvSpPr>
            <a:spLocks noChangeArrowheads="1"/>
          </p:cNvSpPr>
          <p:nvPr/>
        </p:nvSpPr>
        <p:spPr bwMode="auto">
          <a:xfrm>
            <a:off x="0" y="1095375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2" name="Object 974"/>
          <p:cNvGraphicFramePr>
            <a:graphicFrameLocks noChangeAspect="1"/>
          </p:cNvGraphicFramePr>
          <p:nvPr>
            <p:ph idx="1"/>
          </p:nvPr>
        </p:nvGraphicFramePr>
        <p:xfrm>
          <a:off x="914400" y="609600"/>
          <a:ext cx="7198659" cy="5562600"/>
        </p:xfrm>
        <a:graphic>
          <a:graphicData uri="http://schemas.openxmlformats.org/presentationml/2006/ole">
            <p:oleObj spid="_x0000_s284622" name="Graph Sheet" r:id="rId3" imgW="3352680" imgH="259056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429000" y="381001"/>
            <a:ext cx="5181600" cy="914400"/>
          </a:xfrm>
        </p:spPr>
        <p:txBody>
          <a:bodyPr/>
          <a:lstStyle/>
          <a:p>
            <a:r>
              <a:rPr lang="en-US" dirty="0" smtClean="0"/>
              <a:t>Spatial Balance Performance GRTS and IRS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505200" y="1600200"/>
            <a:ext cx="5105400" cy="4572000"/>
          </a:xfrm>
        </p:spPr>
        <p:txBody>
          <a:bodyPr/>
          <a:lstStyle/>
          <a:p>
            <a:r>
              <a:rPr lang="en-US" dirty="0" smtClean="0"/>
              <a:t>Oregon lake population</a:t>
            </a:r>
          </a:p>
          <a:p>
            <a:r>
              <a:rPr lang="en-US" dirty="0" smtClean="0"/>
              <a:t>Evenness spatial balance metric results for</a:t>
            </a:r>
          </a:p>
          <a:p>
            <a:pPr lvl="1"/>
            <a:r>
              <a:rPr lang="en-US" dirty="0" smtClean="0"/>
              <a:t>1000 simulated GRTS samples for sample sizes 5, 10, 25, 50, and 100</a:t>
            </a:r>
          </a:p>
          <a:p>
            <a:pPr lvl="1"/>
            <a:r>
              <a:rPr lang="en-US" dirty="0" smtClean="0"/>
              <a:t>1000 simulated </a:t>
            </a:r>
            <a:r>
              <a:rPr lang="en-US" dirty="0" smtClean="0"/>
              <a:t>IRS </a:t>
            </a:r>
            <a:r>
              <a:rPr lang="en-US" dirty="0" smtClean="0"/>
              <a:t>samples for sample sizes 5, 10, 25, 50, and </a:t>
            </a:r>
            <a:r>
              <a:rPr lang="en-US" dirty="0" smtClean="0"/>
              <a:t>100</a:t>
            </a:r>
          </a:p>
          <a:p>
            <a:r>
              <a:rPr lang="en-US" dirty="0" smtClean="0"/>
              <a:t>Values closer to 1 exhibit more spatial balance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57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-1143002" y="1600201"/>
            <a:ext cx="5791202" cy="3505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Typical Aquatic Sample Frames</a:t>
            </a:r>
          </a:p>
        </p:txBody>
      </p:sp>
      <p:sp>
        <p:nvSpPr>
          <p:cNvPr id="300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8001000" cy="4648200"/>
          </a:xfrm>
        </p:spPr>
        <p:txBody>
          <a:bodyPr/>
          <a:lstStyle/>
          <a:p>
            <a:r>
              <a:rPr lang="en-US"/>
              <a:t>GIS coverages do exist for aquatic resources</a:t>
            </a:r>
          </a:p>
          <a:p>
            <a:r>
              <a:rPr lang="en-US"/>
              <a:t>National Hydrography Dataset (NHD)</a:t>
            </a:r>
          </a:p>
          <a:p>
            <a:pPr lvl="1"/>
            <a:r>
              <a:rPr lang="en-US"/>
              <a:t>Based on 1:100,000 USGS maps</a:t>
            </a:r>
          </a:p>
          <a:p>
            <a:pPr lvl="1"/>
            <a:r>
              <a:rPr lang="en-US"/>
              <a:t>Combination of USGS Digital Line Graph (DLG) data set and USEPA River Reach File Version 3 (RF3)</a:t>
            </a:r>
          </a:p>
          <a:p>
            <a:pPr lvl="1"/>
            <a:r>
              <a:rPr lang="en-US"/>
              <a:t>Includes lakes, ponds, streams, rivers</a:t>
            </a:r>
          </a:p>
          <a:p>
            <a:r>
              <a:rPr lang="en-US"/>
              <a:t>Sample frames derived from NHD</a:t>
            </a:r>
          </a:p>
          <a:p>
            <a:pPr lvl="1"/>
            <a:r>
              <a:rPr lang="en-US"/>
              <a:t>Use GIS to extract frame to match target population</a:t>
            </a:r>
          </a:p>
          <a:p>
            <a:pPr lvl="1"/>
            <a:r>
              <a:rPr lang="en-US"/>
              <a:t>Enhance NHD with other attributes used in survey design</a:t>
            </a:r>
          </a:p>
          <a:p>
            <a:r>
              <a:rPr lang="en-US"/>
              <a:t>Issues with NHD</a:t>
            </a:r>
          </a:p>
          <a:p>
            <a:pPr lvl="1"/>
            <a:r>
              <a:rPr lang="en-US"/>
              <a:t>Known to include features not of interest (over-coverage)</a:t>
            </a:r>
          </a:p>
          <a:p>
            <a:pPr lvl="1"/>
            <a:r>
              <a:rPr lang="en-US"/>
              <a:t>Known to exclude some aquatic resources (under-coverage)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81000" y="0"/>
            <a:ext cx="8610600" cy="685799"/>
          </a:xfrm>
        </p:spPr>
        <p:txBody>
          <a:bodyPr>
            <a:normAutofit fontScale="90000"/>
          </a:bodyPr>
          <a:lstStyle/>
          <a:p>
            <a:pPr marL="274320">
              <a:spcBef>
                <a:spcPts val="1800"/>
              </a:spcBef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Extreme Samples </a:t>
            </a:r>
            <a:r>
              <a:rPr lang="en-US" dirty="0" smtClean="0"/>
              <a:t>from 1000 simulated </a:t>
            </a:r>
            <a:r>
              <a:rPr lang="en-US" dirty="0" smtClean="0"/>
              <a:t>samples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867400" y="1143000"/>
            <a:ext cx="3048000" cy="4495800"/>
          </a:xfrm>
        </p:spPr>
        <p:txBody>
          <a:bodyPr/>
          <a:lstStyle/>
          <a:p>
            <a:pPr marL="457200" indent="-457200">
              <a:buFont typeface="+mj-lt"/>
              <a:buAutoNum type="alphaLcParenR"/>
            </a:pPr>
            <a:r>
              <a:rPr lang="en-US" dirty="0" smtClean="0"/>
              <a:t>GRTS </a:t>
            </a:r>
            <a:r>
              <a:rPr lang="en-US" dirty="0" smtClean="0"/>
              <a:t>most spatially-balanced, </a:t>
            </a:r>
            <a:endParaRPr lang="en-US" dirty="0" smtClean="0"/>
          </a:p>
          <a:p>
            <a:pPr marL="457200" indent="-457200">
              <a:buFont typeface="+mj-lt"/>
              <a:buAutoNum type="alphaLcParenR"/>
            </a:pPr>
            <a:r>
              <a:rPr lang="en-US" dirty="0" smtClean="0"/>
              <a:t>IRS </a:t>
            </a:r>
            <a:r>
              <a:rPr lang="en-US" dirty="0" smtClean="0"/>
              <a:t>most </a:t>
            </a:r>
            <a:r>
              <a:rPr lang="en-US" dirty="0" smtClean="0"/>
              <a:t>  spatially-balanced</a:t>
            </a:r>
            <a:r>
              <a:rPr lang="en-US" dirty="0" smtClean="0"/>
              <a:t>, </a:t>
            </a:r>
            <a:endParaRPr lang="en-US" dirty="0" smtClean="0"/>
          </a:p>
          <a:p>
            <a:pPr marL="457200" indent="-457200">
              <a:buFont typeface="+mj-lt"/>
              <a:buAutoNum type="alphaLcParenR"/>
            </a:pPr>
            <a:endParaRPr lang="en-US" dirty="0" smtClean="0"/>
          </a:p>
          <a:p>
            <a:pPr marL="457200" indent="-457200">
              <a:buFont typeface="+mj-lt"/>
              <a:buAutoNum type="alphaLcParenR"/>
            </a:pPr>
            <a:endParaRPr lang="en-US" dirty="0" smtClean="0"/>
          </a:p>
          <a:p>
            <a:pPr marL="457200" indent="-457200">
              <a:buFont typeface="+mj-lt"/>
              <a:buAutoNum type="alphaLcParenR"/>
            </a:pPr>
            <a:endParaRPr lang="en-US" dirty="0" smtClean="0"/>
          </a:p>
          <a:p>
            <a:pPr marL="457200" indent="-457200">
              <a:buFont typeface="+mj-lt"/>
              <a:buAutoNum type="alphaLcParenR"/>
            </a:pPr>
            <a:r>
              <a:rPr lang="en-US" dirty="0" smtClean="0"/>
              <a:t>GRTS </a:t>
            </a:r>
            <a:r>
              <a:rPr lang="en-US" dirty="0" smtClean="0"/>
              <a:t>least spatially-balanced, </a:t>
            </a:r>
            <a:endParaRPr lang="en-US" dirty="0" smtClean="0"/>
          </a:p>
          <a:p>
            <a:pPr marL="457200" indent="-457200">
              <a:buFont typeface="+mj-lt"/>
              <a:buAutoNum type="alphaLcParenR"/>
            </a:pPr>
            <a:r>
              <a:rPr lang="en-US" dirty="0" smtClean="0"/>
              <a:t>IRS </a:t>
            </a:r>
            <a:r>
              <a:rPr lang="en-US" dirty="0" smtClean="0"/>
              <a:t>least </a:t>
            </a:r>
            <a:r>
              <a:rPr lang="en-US" dirty="0" smtClean="0"/>
              <a:t>  spatially-balanced</a:t>
            </a:r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9600"/>
            <a:ext cx="5791200" cy="572961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85800" y="152400"/>
            <a:ext cx="8077200" cy="752475"/>
          </a:xfrm>
        </p:spPr>
        <p:txBody>
          <a:bodyPr/>
          <a:lstStyle/>
          <a:p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Spatial </a:t>
            </a:r>
            <a:r>
              <a:rPr lang="en-US" sz="2400" dirty="0" smtClean="0"/>
              <a:t>balance properties as a function of sample size for GRTS and </a:t>
            </a:r>
            <a:r>
              <a:rPr lang="en-US" sz="2400" dirty="0" smtClean="0"/>
              <a:t>IRS: Evenness diversity metric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8001000" cy="1447800"/>
          </a:xfrm>
        </p:spPr>
        <p:txBody>
          <a:bodyPr/>
          <a:lstStyle/>
          <a:p>
            <a:r>
              <a:rPr lang="en-US" sz="2000" dirty="0" smtClean="0"/>
              <a:t>Samples </a:t>
            </a:r>
            <a:r>
              <a:rPr lang="en-US" sz="2000" dirty="0" smtClean="0"/>
              <a:t>based on 1000 simulations of the Oregon lake </a:t>
            </a:r>
            <a:r>
              <a:rPr lang="en-US" sz="2000" dirty="0" smtClean="0"/>
              <a:t>population </a:t>
            </a:r>
          </a:p>
          <a:p>
            <a:r>
              <a:rPr lang="en-US" sz="2000" dirty="0" smtClean="0"/>
              <a:t>Sample </a:t>
            </a:r>
            <a:r>
              <a:rPr lang="en-US" sz="2000" dirty="0" smtClean="0"/>
              <a:t>points were added one point at a time up to the maximum sample sizes of 50 or 100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GRTS </a:t>
            </a:r>
            <a:r>
              <a:rPr lang="en-US" sz="2000" dirty="0" smtClean="0"/>
              <a:t>samples are arranged in reverse hierarchical </a:t>
            </a:r>
            <a:r>
              <a:rPr lang="en-US" sz="2000" dirty="0" smtClean="0"/>
              <a:t>order</a:t>
            </a:r>
            <a:endParaRPr lang="en-US" sz="2000" dirty="0" smtClean="0"/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286000"/>
            <a:ext cx="8915400" cy="399475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http://sworlandoblog.com/wp-content/uploads/2008/04/lake-apopk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296" y="0"/>
            <a:ext cx="9236332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09800"/>
            <a:ext cx="8077200" cy="7524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z="4000" dirty="0"/>
              <a:t>Theoretical Development of GRTS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066800"/>
            <a:ext cx="7772400" cy="1143000"/>
          </a:xfrm>
        </p:spPr>
        <p:txBody>
          <a:bodyPr/>
          <a:lstStyle/>
          <a:p>
            <a:r>
              <a:rPr lang="en-US">
                <a:cs typeface="Times New Roman" pitchFamily="18" charset="0"/>
              </a:rPr>
              <a:t>Generalized Random-Tessellation Stratified (GRTS) Design</a:t>
            </a:r>
            <a:br>
              <a:rPr lang="en-US">
                <a:cs typeface="Times New Roman" pitchFamily="18" charset="0"/>
              </a:rPr>
            </a:br>
            <a:endParaRPr lang="en-US">
              <a:cs typeface="Times New Roman" pitchFamily="18" charset="0"/>
            </a:endParaRPr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2438400"/>
            <a:ext cx="7772400" cy="4114800"/>
          </a:xfrm>
        </p:spPr>
        <p:txBody>
          <a:bodyPr/>
          <a:lstStyle/>
          <a:p>
            <a:pPr marL="457200" indent="-457200">
              <a:lnSpc>
                <a:spcPct val="90000"/>
              </a:lnSpc>
            </a:pPr>
            <a:r>
              <a:rPr lang="en-US" dirty="0"/>
              <a:t>Conceptual structure:  </a:t>
            </a:r>
          </a:p>
          <a:p>
            <a:pPr marL="838200" lvl="1" indent="-381000">
              <a:lnSpc>
                <a:spcPct val="90000"/>
              </a:lnSpc>
            </a:pPr>
            <a:r>
              <a:rPr lang="en-US" dirty="0"/>
              <a:t>Population indexed by points contained within a region </a:t>
            </a:r>
            <a:r>
              <a:rPr lang="en-US" i="1" dirty="0"/>
              <a:t>R</a:t>
            </a:r>
          </a:p>
          <a:p>
            <a:pPr marL="838200" lvl="1" indent="-381000">
              <a:lnSpc>
                <a:spcPct val="90000"/>
              </a:lnSpc>
            </a:pPr>
            <a:r>
              <a:rPr lang="en-US" dirty="0"/>
              <a:t>Have inclusion probability </a:t>
            </a:r>
            <a:r>
              <a:rPr lang="en-US" dirty="0">
                <a:latin typeface="MT Symbol" pitchFamily="82" charset="2"/>
              </a:rPr>
              <a:t>p(</a:t>
            </a:r>
            <a:r>
              <a:rPr lang="en-US" i="1" dirty="0"/>
              <a:t>s</a:t>
            </a:r>
            <a:r>
              <a:rPr lang="en-US" dirty="0"/>
              <a:t>) defined on </a:t>
            </a:r>
            <a:r>
              <a:rPr lang="en-US" i="1" dirty="0"/>
              <a:t>R</a:t>
            </a:r>
          </a:p>
          <a:p>
            <a:pPr marL="838200" lvl="1" indent="-381000">
              <a:lnSpc>
                <a:spcPct val="90000"/>
              </a:lnSpc>
            </a:pPr>
            <a:r>
              <a:rPr lang="en-US" dirty="0"/>
              <a:t>Select a sample by picking points</a:t>
            </a:r>
          </a:p>
          <a:p>
            <a:pPr marL="1257300" lvl="2" indent="-342900">
              <a:lnSpc>
                <a:spcPct val="90000"/>
              </a:lnSpc>
            </a:pPr>
            <a:r>
              <a:rPr lang="en-US" dirty="0"/>
              <a:t>Finite:  points represent units</a:t>
            </a:r>
          </a:p>
          <a:p>
            <a:pPr marL="1752600" lvl="3" indent="-381000">
              <a:lnSpc>
                <a:spcPct val="90000"/>
              </a:lnSpc>
            </a:pPr>
            <a:r>
              <a:rPr lang="en-US" sz="1800" dirty="0">
                <a:latin typeface="MT Symbol" pitchFamily="82" charset="2"/>
              </a:rPr>
              <a:t>p(</a:t>
            </a:r>
            <a:r>
              <a:rPr lang="en-US" sz="1800" i="1" dirty="0"/>
              <a:t>s</a:t>
            </a:r>
            <a:r>
              <a:rPr lang="en-US" sz="1800" dirty="0"/>
              <a:t>) is </a:t>
            </a:r>
            <a:r>
              <a:rPr lang="en-US" sz="1800" dirty="0" smtClean="0"/>
              <a:t>inclusion </a:t>
            </a:r>
            <a:r>
              <a:rPr lang="en-US" sz="1800" dirty="0"/>
              <a:t>probability</a:t>
            </a:r>
          </a:p>
          <a:p>
            <a:pPr marL="1257300" lvl="2" indent="-342900">
              <a:lnSpc>
                <a:spcPct val="90000"/>
              </a:lnSpc>
            </a:pPr>
            <a:r>
              <a:rPr lang="en-US" dirty="0"/>
              <a:t>Linear:  points on the lines</a:t>
            </a:r>
          </a:p>
          <a:p>
            <a:pPr marL="1752600" lvl="3" indent="-381000">
              <a:lnSpc>
                <a:spcPct val="90000"/>
              </a:lnSpc>
            </a:pPr>
            <a:r>
              <a:rPr lang="en-US" sz="1800" dirty="0">
                <a:latin typeface="MT Symbol" pitchFamily="82" charset="2"/>
              </a:rPr>
              <a:t>p(</a:t>
            </a:r>
            <a:r>
              <a:rPr lang="en-US" sz="1800" i="1" dirty="0"/>
              <a:t>s</a:t>
            </a:r>
            <a:r>
              <a:rPr lang="en-US" sz="1800" dirty="0"/>
              <a:t>) is a density:  E(#sample points) /unit length</a:t>
            </a:r>
          </a:p>
          <a:p>
            <a:pPr marL="1257300" lvl="2" indent="-342900">
              <a:lnSpc>
                <a:spcPct val="90000"/>
              </a:lnSpc>
            </a:pPr>
            <a:r>
              <a:rPr lang="en-US" dirty="0"/>
              <a:t>Extensive: points are in region area</a:t>
            </a:r>
          </a:p>
          <a:p>
            <a:pPr marL="1752600" lvl="3" indent="-381000">
              <a:lnSpc>
                <a:spcPct val="90000"/>
              </a:lnSpc>
            </a:pPr>
            <a:r>
              <a:rPr lang="en-US" sz="1800" dirty="0">
                <a:latin typeface="MT Symbol" pitchFamily="82" charset="2"/>
              </a:rPr>
              <a:t>p(</a:t>
            </a:r>
            <a:r>
              <a:rPr lang="en-US" sz="1800" i="1" dirty="0"/>
              <a:t>s</a:t>
            </a:r>
            <a:r>
              <a:rPr lang="en-US" sz="1800" dirty="0"/>
              <a:t>) is a density:  E(#sample points)/unit area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GRTS Design</a:t>
            </a:r>
            <a:br>
              <a:rPr lang="en-US" dirty="0"/>
            </a:br>
            <a:r>
              <a:rPr lang="en-US" dirty="0"/>
              <a:t> Mechanics</a:t>
            </a:r>
          </a:p>
        </p:txBody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sz="2000" dirty="0"/>
          </a:p>
          <a:p>
            <a:r>
              <a:rPr lang="en-US" dirty="0"/>
              <a:t>Map </a:t>
            </a:r>
            <a:r>
              <a:rPr lang="en-US" i="1" dirty="0"/>
              <a:t>R</a:t>
            </a:r>
            <a:r>
              <a:rPr lang="en-US" dirty="0"/>
              <a:t> into first quadrant of unit square, &amp; add a random offset</a:t>
            </a:r>
          </a:p>
          <a:p>
            <a:r>
              <a:rPr lang="en-US" dirty="0"/>
              <a:t>Subdivide unit square into “small” grid cells</a:t>
            </a:r>
          </a:p>
          <a:p>
            <a:pPr lvl="1"/>
            <a:r>
              <a:rPr lang="en-US" dirty="0"/>
              <a:t>At least small enough so that total inclusion probability for a cell (expected number of samples in the cell) is less than 1</a:t>
            </a:r>
          </a:p>
          <a:p>
            <a:pPr lvl="1"/>
            <a:r>
              <a:rPr lang="en-US" dirty="0"/>
              <a:t>Total inclusion probability for cell is sum or integral of </a:t>
            </a:r>
            <a:r>
              <a:rPr lang="en-US" dirty="0">
                <a:latin typeface="MT Symbol" pitchFamily="82" charset="2"/>
              </a:rPr>
              <a:t>p(</a:t>
            </a:r>
            <a:r>
              <a:rPr lang="en-US" i="1" dirty="0"/>
              <a:t>s</a:t>
            </a:r>
            <a:r>
              <a:rPr lang="en-US" dirty="0"/>
              <a:t>) over the extent of the cell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7" name="Text Box 3"/>
          <p:cNvSpPr txBox="1">
            <a:spLocks noChangeArrowheads="1"/>
          </p:cNvSpPr>
          <p:nvPr/>
        </p:nvSpPr>
        <p:spPr bwMode="auto">
          <a:xfrm>
            <a:off x="914400" y="228600"/>
            <a:ext cx="6858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i="1" dirty="0">
                <a:solidFill>
                  <a:srgbClr val="FF9900"/>
                </a:solidFill>
              </a:rPr>
              <a:t>Population region image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69850"/>
            <a:ext cx="6781800" cy="676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4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1113"/>
            <a:ext cx="6858000" cy="684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2451" name="Text Box 3"/>
          <p:cNvSpPr txBox="1">
            <a:spLocks noChangeArrowheads="1"/>
          </p:cNvSpPr>
          <p:nvPr/>
        </p:nvSpPr>
        <p:spPr bwMode="auto">
          <a:xfrm>
            <a:off x="152400" y="228600"/>
            <a:ext cx="89916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i="1" dirty="0">
                <a:solidFill>
                  <a:srgbClr val="FF9900"/>
                </a:solidFill>
              </a:rPr>
              <a:t>Population region image + random offset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533400"/>
            <a:ext cx="7772400" cy="1143000"/>
          </a:xfrm>
        </p:spPr>
        <p:txBody>
          <a:bodyPr/>
          <a:lstStyle/>
          <a:p>
            <a:r>
              <a:rPr lang="en-US"/>
              <a:t>GRTS Design</a:t>
            </a:r>
            <a:br>
              <a:rPr lang="en-US"/>
            </a:br>
            <a:r>
              <a:rPr lang="en-US"/>
              <a:t> Mechanics</a:t>
            </a:r>
          </a:p>
        </p:txBody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Order the cells so that some 2-dimensional proximity relationships are preserved</a:t>
            </a:r>
          </a:p>
          <a:p>
            <a:pPr lvl="1"/>
            <a:r>
              <a:rPr lang="en-US"/>
              <a:t>Can’t preserve everything, because a 1-1, onto, continuous map from unit square to unit interval is impossible</a:t>
            </a:r>
          </a:p>
          <a:p>
            <a:pPr lvl="1"/>
            <a:r>
              <a:rPr lang="en-US"/>
              <a:t>Can get 1-1,onto, &amp; measurable, which is good enough</a:t>
            </a:r>
          </a:p>
          <a:p>
            <a:pPr lvl="1"/>
            <a:r>
              <a:rPr lang="en-US"/>
              <a:t>GRTS uses a quadrant-recursive function, similar to the space filling curve developed by Guiseppe Peano in 1890.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ChangeArrowheads="1"/>
          </p:cNvSpPr>
          <p:nvPr/>
        </p:nvSpPr>
        <p:spPr bwMode="auto">
          <a:xfrm>
            <a:off x="1828800" y="495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34499" name="Picture 3" descr="jsm20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838200"/>
            <a:ext cx="5200650" cy="5562600"/>
          </a:xfrm>
          <a:prstGeom prst="rect">
            <a:avLst/>
          </a:prstGeom>
          <a:noFill/>
        </p:spPr>
      </p:pic>
      <p:sp>
        <p:nvSpPr>
          <p:cNvPr id="234500" name="Text Box 4"/>
          <p:cNvSpPr txBox="1">
            <a:spLocks noChangeArrowheads="1"/>
          </p:cNvSpPr>
          <p:nvPr/>
        </p:nvSpPr>
        <p:spPr bwMode="auto">
          <a:xfrm>
            <a:off x="5486400" y="1143000"/>
            <a:ext cx="3429000" cy="479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/>
              <a:t>Assign each cell an address corresponding to the order of subdivision</a:t>
            </a:r>
          </a:p>
          <a:p>
            <a:pPr>
              <a:spcBef>
                <a:spcPct val="50000"/>
              </a:spcBef>
            </a:pPr>
            <a:r>
              <a:rPr lang="en-US" sz="2800"/>
              <a:t>The address of the shaded quadrant is 0.213</a:t>
            </a:r>
          </a:p>
          <a:p>
            <a:pPr>
              <a:spcBef>
                <a:spcPct val="50000"/>
              </a:spcBef>
            </a:pPr>
            <a:r>
              <a:rPr lang="en-US" sz="2800"/>
              <a:t>Order the cells following the address order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Generalized Random Tessellation Stratified (GRTS) Survey Designs</a:t>
            </a:r>
          </a:p>
        </p:txBody>
      </p:sp>
      <p:sp>
        <p:nvSpPr>
          <p:cNvPr id="301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Probability sample producing design-based estimators and variance estimators</a:t>
            </a:r>
          </a:p>
          <a:p>
            <a:r>
              <a:rPr lang="en-US"/>
              <a:t>Gives another option to simple random sample and systematic sample designs</a:t>
            </a:r>
          </a:p>
          <a:p>
            <a:pPr lvl="1"/>
            <a:r>
              <a:rPr lang="en-US"/>
              <a:t>Simple random samples tend to “clump”</a:t>
            </a:r>
          </a:p>
          <a:p>
            <a:pPr lvl="1"/>
            <a:r>
              <a:rPr lang="en-US"/>
              <a:t>Systematic samples difficult to implement for aquatic resources and do not have design-based variance estimator</a:t>
            </a:r>
          </a:p>
          <a:p>
            <a:r>
              <a:rPr lang="en-US"/>
              <a:t>Emphasize spatial-balance</a:t>
            </a:r>
          </a:p>
          <a:p>
            <a:pPr lvl="1"/>
            <a:r>
              <a:rPr lang="en-US"/>
              <a:t>Every replication of the sample exhibits a spatial density pattern that closely mimics the spatial density pattern of the resource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GRTS Design</a:t>
            </a:r>
            <a:br>
              <a:rPr lang="en-US"/>
            </a:br>
            <a:r>
              <a:rPr lang="en-US"/>
              <a:t>Mechanics</a:t>
            </a:r>
          </a:p>
        </p:txBody>
      </p:sp>
      <p:sp>
        <p:nvSpPr>
          <p:cNvPr id="235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Times New Roman" pitchFamily="18" charset="0"/>
              </a:rPr>
              <a:t>If we carry the process to the limit, letting the grid cell size </a:t>
            </a:r>
            <a:r>
              <a:rPr lang="en-US">
                <a:cs typeface="Times New Roman" pitchFamily="18" charset="0"/>
                <a:sym typeface="Symbol" pitchFamily="18" charset="2"/>
              </a:rPr>
              <a:t></a:t>
            </a:r>
            <a:r>
              <a:rPr lang="en-US">
                <a:cs typeface="Times New Roman" pitchFamily="18" charset="0"/>
              </a:rPr>
              <a:t> 0, the result is a quadrant recursive function, that is, </a:t>
            </a:r>
            <a:r>
              <a:rPr lang="en-US"/>
              <a:t>a function that maps the unit square onto the unit interval such that the image of every (sub) quadrant is an interval.</a:t>
            </a:r>
          </a:p>
          <a:p>
            <a:r>
              <a:rPr lang="en-US"/>
              <a:t>The resulting function is 1-1, onto, and measurable.</a:t>
            </a:r>
          </a:p>
          <a:p>
            <a:r>
              <a:rPr lang="en-US"/>
              <a:t>Apply a restricted randomization that preserves quadrant recursiveness.</a:t>
            </a:r>
            <a:endParaRPr lang="en-US"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Times New Roman" pitchFamily="18" charset="0"/>
              </a:rPr>
              <a:t>HIERARCHICAL RANDOMIZATION</a:t>
            </a:r>
            <a:r>
              <a:rPr lang="en-US"/>
              <a:t> </a:t>
            </a:r>
          </a:p>
        </p:txBody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905000"/>
            <a:ext cx="9144000" cy="4343400"/>
          </a:xfrm>
        </p:spPr>
        <p:txBody>
          <a:bodyPr/>
          <a:lstStyle/>
          <a:p>
            <a:pPr marL="50800" indent="-50800">
              <a:lnSpc>
                <a:spcPct val="120000"/>
              </a:lnSpc>
              <a:buFontTx/>
              <a:buNone/>
            </a:pPr>
            <a:r>
              <a:rPr lang="en-US">
                <a:cs typeface="Times New Roman" pitchFamily="18" charset="0"/>
              </a:rPr>
              <a:t>Each cell address is a base 4 fraction, that is, </a:t>
            </a:r>
            <a:r>
              <a:rPr lang="en-US" i="1">
                <a:cs typeface="Times New Roman" pitchFamily="18" charset="0"/>
              </a:rPr>
              <a:t>t = 0.t</a:t>
            </a:r>
            <a:r>
              <a:rPr lang="en-US" i="1" baseline="-30000">
                <a:cs typeface="Times New Roman" pitchFamily="18" charset="0"/>
              </a:rPr>
              <a:t>1</a:t>
            </a:r>
            <a:r>
              <a:rPr lang="en-US" i="1">
                <a:cs typeface="Times New Roman" pitchFamily="18" charset="0"/>
              </a:rPr>
              <a:t>t</a:t>
            </a:r>
            <a:r>
              <a:rPr lang="en-US" i="1" baseline="-30000">
                <a:cs typeface="Times New Roman" pitchFamily="18" charset="0"/>
              </a:rPr>
              <a:t>2</a:t>
            </a:r>
            <a:r>
              <a:rPr lang="en-US" i="1">
                <a:cs typeface="Times New Roman" pitchFamily="18" charset="0"/>
              </a:rPr>
              <a:t>t</a:t>
            </a:r>
            <a:r>
              <a:rPr lang="en-US" i="1" baseline="-30000">
                <a:cs typeface="Times New Roman" pitchFamily="18" charset="0"/>
              </a:rPr>
              <a:t>3</a:t>
            </a:r>
            <a:r>
              <a:rPr lang="en-US" i="1">
                <a:cs typeface="Times New Roman" pitchFamily="18" charset="0"/>
              </a:rPr>
              <a:t>...</a:t>
            </a:r>
            <a:r>
              <a:rPr lang="en-US">
                <a:cs typeface="Times New Roman" pitchFamily="18" charset="0"/>
              </a:rPr>
              <a:t>, where each digit  </a:t>
            </a:r>
            <a:r>
              <a:rPr lang="en-US" i="1">
                <a:cs typeface="Times New Roman" pitchFamily="18" charset="0"/>
              </a:rPr>
              <a:t>t</a:t>
            </a:r>
            <a:r>
              <a:rPr lang="en-US" i="1" baseline="-30000">
                <a:cs typeface="Times New Roman" pitchFamily="18" charset="0"/>
              </a:rPr>
              <a:t>i</a:t>
            </a:r>
            <a:r>
              <a:rPr lang="en-US">
                <a:cs typeface="Times New Roman" pitchFamily="18" charset="0"/>
              </a:rPr>
              <a:t> is either a 0, 1, 2, or 3. A function </a:t>
            </a:r>
            <a:r>
              <a:rPr lang="en-US" i="1">
                <a:cs typeface="Times New Roman" pitchFamily="18" charset="0"/>
              </a:rPr>
              <a:t>h</a:t>
            </a:r>
            <a:r>
              <a:rPr lang="en-US" i="1" baseline="-30000">
                <a:cs typeface="Times New Roman" pitchFamily="18" charset="0"/>
              </a:rPr>
              <a:t>p</a:t>
            </a:r>
            <a:r>
              <a:rPr lang="en-US">
                <a:cs typeface="Times New Roman" pitchFamily="18" charset="0"/>
              </a:rPr>
              <a:t>  is a </a:t>
            </a:r>
            <a:r>
              <a:rPr lang="en-US" i="1">
                <a:cs typeface="Times New Roman" pitchFamily="18" charset="0"/>
              </a:rPr>
              <a:t>hierarchical permutation </a:t>
            </a:r>
            <a:r>
              <a:rPr lang="en-US">
                <a:cs typeface="Times New Roman" pitchFamily="18" charset="0"/>
              </a:rPr>
              <a:t>if </a:t>
            </a:r>
          </a:p>
          <a:p>
            <a:pPr marL="50800" indent="-50800">
              <a:lnSpc>
                <a:spcPct val="120000"/>
              </a:lnSpc>
              <a:buFontTx/>
              <a:buNone/>
            </a:pPr>
            <a:r>
              <a:rPr lang="en-US">
                <a:cs typeface="Times New Roman" pitchFamily="18" charset="0"/>
              </a:rPr>
              <a:t>where                         is a possibly distinct permutation of {0,1,2,3} for each unique combination of digits  </a:t>
            </a:r>
            <a:r>
              <a:rPr lang="en-US" i="1">
                <a:cs typeface="Times New Roman" pitchFamily="18" charset="0"/>
              </a:rPr>
              <a:t>t</a:t>
            </a:r>
            <a:r>
              <a:rPr lang="en-US" i="1" baseline="-30000">
                <a:cs typeface="Times New Roman" pitchFamily="18" charset="0"/>
              </a:rPr>
              <a:t>1</a:t>
            </a:r>
            <a:r>
              <a:rPr lang="en-US" i="1">
                <a:cs typeface="Times New Roman" pitchFamily="18" charset="0"/>
              </a:rPr>
              <a:t>, t</a:t>
            </a:r>
            <a:r>
              <a:rPr lang="en-US" i="1" baseline="-30000">
                <a:cs typeface="Times New Roman" pitchFamily="18" charset="0"/>
              </a:rPr>
              <a:t>2</a:t>
            </a:r>
            <a:r>
              <a:rPr lang="en-US" i="1">
                <a:cs typeface="Times New Roman" pitchFamily="18" charset="0"/>
              </a:rPr>
              <a:t>, ..., t</a:t>
            </a:r>
            <a:r>
              <a:rPr lang="en-US" i="1" baseline="-30000">
                <a:cs typeface="Times New Roman" pitchFamily="18" charset="0"/>
              </a:rPr>
              <a:t>n - 1</a:t>
            </a:r>
            <a:r>
              <a:rPr lang="en-US">
                <a:cs typeface="Times New Roman" pitchFamily="18" charset="0"/>
              </a:rPr>
              <a:t>. </a:t>
            </a:r>
          </a:p>
          <a:p>
            <a:pPr marL="50800" indent="-50800">
              <a:lnSpc>
                <a:spcPct val="120000"/>
              </a:lnSpc>
              <a:buFontTx/>
              <a:buNone/>
            </a:pPr>
            <a:endParaRPr lang="en-US">
              <a:cs typeface="Times New Roman" pitchFamily="18" charset="0"/>
            </a:endParaRPr>
          </a:p>
          <a:p>
            <a:pPr marL="50800" indent="-50800">
              <a:lnSpc>
                <a:spcPct val="120000"/>
              </a:lnSpc>
              <a:buFontTx/>
              <a:buNone/>
            </a:pPr>
            <a:r>
              <a:rPr lang="en-US" u="sng">
                <a:cs typeface="Times New Roman" pitchFamily="18" charset="0"/>
              </a:rPr>
              <a:t>Every</a:t>
            </a:r>
            <a:r>
              <a:rPr lang="en-US">
                <a:cs typeface="Times New Roman" pitchFamily="18" charset="0"/>
              </a:rPr>
              <a:t> time a cell is sub-divided, we choose a random permutation to order the sub-quadrants.</a:t>
            </a:r>
          </a:p>
          <a:p>
            <a:pPr marL="50800" indent="-50800">
              <a:buFontTx/>
              <a:buNone/>
            </a:pPr>
            <a:endParaRPr lang="en-US">
              <a:cs typeface="Times New Roman" pitchFamily="18" charset="0"/>
            </a:endParaRPr>
          </a:p>
          <a:p>
            <a:pPr marL="50800" indent="-50800"/>
            <a:endParaRPr lang="en-US" sz="2000"/>
          </a:p>
        </p:txBody>
      </p:sp>
      <p:graphicFrame>
        <p:nvGraphicFramePr>
          <p:cNvPr id="236548" name="Object 4"/>
          <p:cNvGraphicFramePr>
            <a:graphicFrameLocks noChangeAspect="1"/>
          </p:cNvGraphicFramePr>
          <p:nvPr/>
        </p:nvGraphicFramePr>
        <p:xfrm>
          <a:off x="2133600" y="2819400"/>
          <a:ext cx="4724400" cy="514350"/>
        </p:xfrm>
        <a:graphic>
          <a:graphicData uri="http://schemas.openxmlformats.org/presentationml/2006/ole">
            <p:oleObj spid="_x0000_s451586" name="Equation" r:id="rId3" imgW="3035160" imgH="330120" progId="Equation.DSMT4">
              <p:embed/>
            </p:oleObj>
          </a:graphicData>
        </a:graphic>
      </p:graphicFrame>
      <p:graphicFrame>
        <p:nvGraphicFramePr>
          <p:cNvPr id="236549" name="Object 5"/>
          <p:cNvGraphicFramePr>
            <a:graphicFrameLocks noChangeAspect="1"/>
          </p:cNvGraphicFramePr>
          <p:nvPr/>
        </p:nvGraphicFramePr>
        <p:xfrm>
          <a:off x="914400" y="3352800"/>
          <a:ext cx="1676400" cy="501650"/>
        </p:xfrm>
        <a:graphic>
          <a:graphicData uri="http://schemas.openxmlformats.org/presentationml/2006/ole">
            <p:oleObj spid="_x0000_s451587" name="Equation" r:id="rId4" imgW="1104840" imgH="33012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Times New Roman" pitchFamily="18" charset="0"/>
              </a:rPr>
              <a:t>HIERARCHICAL RANDOMIZATION</a:t>
            </a:r>
            <a:r>
              <a:rPr lang="en-US"/>
              <a:t> </a:t>
            </a:r>
          </a:p>
        </p:txBody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endParaRPr lang="en-US" sz="2000">
              <a:cs typeface="Times New Roman" pitchFamily="18" charset="0"/>
            </a:endParaRPr>
          </a:p>
          <a:p>
            <a:pPr>
              <a:lnSpc>
                <a:spcPct val="120000"/>
              </a:lnSpc>
            </a:pPr>
            <a:r>
              <a:rPr lang="en-US">
                <a:cs typeface="Times New Roman" pitchFamily="18" charset="0"/>
              </a:rPr>
              <a:t>If the permutations that define </a:t>
            </a:r>
            <a:r>
              <a:rPr lang="en-US" i="1">
                <a:cs typeface="Times New Roman" pitchFamily="18" charset="0"/>
              </a:rPr>
              <a:t>h</a:t>
            </a:r>
            <a:r>
              <a:rPr lang="en-US" i="1" baseline="-30000">
                <a:cs typeface="Times New Roman" pitchFamily="18" charset="0"/>
              </a:rPr>
              <a:t>p</a:t>
            </a:r>
            <a:r>
              <a:rPr lang="en-US" i="1">
                <a:cs typeface="Times New Roman" pitchFamily="18" charset="0"/>
              </a:rPr>
              <a:t>(·)</a:t>
            </a:r>
            <a:r>
              <a:rPr lang="en-US">
                <a:cs typeface="Times New Roman" pitchFamily="18" charset="0"/>
              </a:rPr>
              <a:t> are chosen at random and independently from the set of all possible permutations, we call </a:t>
            </a:r>
            <a:r>
              <a:rPr lang="en-US" i="1">
                <a:cs typeface="Times New Roman" pitchFamily="18" charset="0"/>
              </a:rPr>
              <a:t>h</a:t>
            </a:r>
            <a:r>
              <a:rPr lang="en-US" i="1" baseline="-30000">
                <a:cs typeface="Times New Roman" pitchFamily="18" charset="0"/>
              </a:rPr>
              <a:t>p</a:t>
            </a:r>
            <a:r>
              <a:rPr lang="en-US" i="1">
                <a:cs typeface="Times New Roman" pitchFamily="18" charset="0"/>
              </a:rPr>
              <a:t>(·)</a:t>
            </a:r>
            <a:r>
              <a:rPr lang="en-US">
                <a:cs typeface="Times New Roman" pitchFamily="18" charset="0"/>
              </a:rPr>
              <a:t> a </a:t>
            </a:r>
            <a:r>
              <a:rPr lang="en-US" i="1">
                <a:cs typeface="Times New Roman" pitchFamily="18" charset="0"/>
              </a:rPr>
              <a:t>hierarchical randomization function</a:t>
            </a:r>
            <a:r>
              <a:rPr lang="en-US">
                <a:cs typeface="Times New Roman" pitchFamily="18" charset="0"/>
              </a:rPr>
              <a:t>, and the process of applying </a:t>
            </a:r>
            <a:r>
              <a:rPr lang="en-US" i="1">
                <a:cs typeface="Times New Roman" pitchFamily="18" charset="0"/>
              </a:rPr>
              <a:t>h</a:t>
            </a:r>
            <a:r>
              <a:rPr lang="en-US" i="1" baseline="-30000">
                <a:cs typeface="Times New Roman" pitchFamily="18" charset="0"/>
              </a:rPr>
              <a:t>p</a:t>
            </a:r>
            <a:r>
              <a:rPr lang="en-US" i="1">
                <a:cs typeface="Times New Roman" pitchFamily="18" charset="0"/>
              </a:rPr>
              <a:t>(·)</a:t>
            </a:r>
            <a:r>
              <a:rPr lang="en-US">
                <a:cs typeface="Times New Roman" pitchFamily="18" charset="0"/>
              </a:rPr>
              <a:t> </a:t>
            </a:r>
            <a:r>
              <a:rPr lang="en-US" i="1">
                <a:cs typeface="Times New Roman" pitchFamily="18" charset="0"/>
              </a:rPr>
              <a:t>hierarchical randomization</a:t>
            </a:r>
            <a:r>
              <a:rPr lang="en-US">
                <a:cs typeface="Times New Roman" pitchFamily="18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>
                <a:cs typeface="Times New Roman" pitchFamily="18" charset="0"/>
              </a:rPr>
              <a:t>Compose  the basic q-r map with a hierarchical randomization function to get a random, quadrant-recursive function.</a:t>
            </a:r>
          </a:p>
          <a:p>
            <a:pPr>
              <a:lnSpc>
                <a:spcPct val="120000"/>
              </a:lnSpc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ChangeArrowheads="1"/>
          </p:cNvSpPr>
          <p:nvPr/>
        </p:nvSpPr>
        <p:spPr bwMode="auto">
          <a:xfrm>
            <a:off x="1614488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graphicFrame>
        <p:nvGraphicFramePr>
          <p:cNvPr id="238595" name="Object 3"/>
          <p:cNvGraphicFramePr>
            <a:graphicFrameLocks noChangeAspect="1"/>
          </p:cNvGraphicFramePr>
          <p:nvPr/>
        </p:nvGraphicFramePr>
        <p:xfrm>
          <a:off x="0" y="-207963"/>
          <a:ext cx="9144000" cy="7065963"/>
        </p:xfrm>
        <a:graphic>
          <a:graphicData uri="http://schemas.openxmlformats.org/presentationml/2006/ole">
            <p:oleObj spid="_x0000_s452610" name="Graph Sheet" r:id="rId3" imgW="3352680" imgH="2590560" progId="">
              <p:embed/>
            </p:oleObj>
          </a:graphicData>
        </a:graphic>
      </p:graphicFrame>
      <p:sp>
        <p:nvSpPr>
          <p:cNvPr id="238596" name="Text Box 4"/>
          <p:cNvSpPr txBox="1">
            <a:spLocks noChangeArrowheads="1"/>
          </p:cNvSpPr>
          <p:nvPr/>
        </p:nvSpPr>
        <p:spPr bwMode="auto">
          <a:xfrm>
            <a:off x="4724400" y="20574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i="1">
                <a:cs typeface="Times New Roman" pitchFamily="18" charset="0"/>
              </a:rPr>
              <a:t>Start      →</a:t>
            </a:r>
          </a:p>
        </p:txBody>
      </p:sp>
      <p:sp>
        <p:nvSpPr>
          <p:cNvPr id="238597" name="Rectangle 5"/>
          <p:cNvSpPr>
            <a:spLocks noChangeArrowheads="1"/>
          </p:cNvSpPr>
          <p:nvPr/>
        </p:nvSpPr>
        <p:spPr bwMode="auto">
          <a:xfrm>
            <a:off x="7239000" y="5029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i="1">
                <a:cs typeface="Times New Roman" pitchFamily="18" charset="0"/>
              </a:rPr>
              <a:t>←      </a:t>
            </a:r>
            <a:r>
              <a:rPr lang="en-US" i="1"/>
              <a:t>Start</a:t>
            </a:r>
            <a:endParaRPr lang="en-US" i="1"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GRTS Design</a:t>
            </a:r>
            <a:br>
              <a:rPr lang="en-US"/>
            </a:br>
            <a:r>
              <a:rPr lang="en-US"/>
              <a:t>Mechanics</a:t>
            </a:r>
          </a:p>
        </p:txBody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result is a random order of the “small” grid cells such that </a:t>
            </a:r>
          </a:p>
          <a:p>
            <a:pPr lvl="1"/>
            <a:r>
              <a:rPr lang="en-US"/>
              <a:t>All grid cells in the same quadrant have consecutive order positions</a:t>
            </a:r>
          </a:p>
          <a:p>
            <a:pPr lvl="2"/>
            <a:r>
              <a:rPr lang="en-US"/>
              <a:t>But will be randomly ordered within those positions</a:t>
            </a:r>
          </a:p>
          <a:p>
            <a:pPr lvl="1"/>
            <a:r>
              <a:rPr lang="en-US"/>
              <a:t>This holds for </a:t>
            </a:r>
            <a:r>
              <a:rPr lang="en-US">
                <a:solidFill>
                  <a:srgbClr val="FF0000"/>
                </a:solidFill>
              </a:rPr>
              <a:t>all</a:t>
            </a:r>
            <a:r>
              <a:rPr lang="en-US"/>
              <a:t> quadrant levels</a:t>
            </a:r>
          </a:p>
          <a:p>
            <a:r>
              <a:rPr lang="en-US"/>
              <a:t>This induces a random ordering of population elements</a:t>
            </a:r>
          </a:p>
          <a:p>
            <a:pPr lvl="1">
              <a:buFont typeface="Wingdings" pitchFamily="2" charset="2"/>
              <a:buNone/>
            </a:pP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GRTS Design</a:t>
            </a:r>
            <a:br>
              <a:rPr lang="en-US"/>
            </a:br>
            <a:r>
              <a:rPr lang="en-US"/>
              <a:t>Mechanics</a:t>
            </a:r>
          </a:p>
        </p:txBody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Assign each grid cell a length equal to its total inclusion probability</a:t>
            </a:r>
          </a:p>
          <a:p>
            <a:r>
              <a:rPr lang="en-US"/>
              <a:t>String the lengths in the random order</a:t>
            </a:r>
          </a:p>
          <a:p>
            <a:pPr lvl="1"/>
            <a:r>
              <a:rPr lang="en-US" sz="2400"/>
              <a:t>Result is a line with length equal to target sample size</a:t>
            </a:r>
          </a:p>
          <a:p>
            <a:r>
              <a:rPr lang="en-US"/>
              <a:t>Take systematic sample along line (random start + unit interval)</a:t>
            </a:r>
          </a:p>
          <a:p>
            <a:r>
              <a:rPr lang="en-US"/>
              <a:t>Map back to population using inverse random q-r function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GRTS DESIGN</a:t>
            </a:r>
          </a:p>
        </p:txBody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00200"/>
            <a:ext cx="8534400" cy="44958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>
                <a:cs typeface="Times New Roman" pitchFamily="18" charset="0"/>
              </a:rPr>
              <a:t>Let  </a:t>
            </a:r>
          </a:p>
          <a:p>
            <a:pPr>
              <a:lnSpc>
                <a:spcPct val="90000"/>
              </a:lnSpc>
            </a:pPr>
            <a:r>
              <a:rPr lang="en-US" sz="2000" b="1">
                <a:latin typeface="Euclid Fraktur" pitchFamily="66" charset="2"/>
                <a:cs typeface="Times New Roman" pitchFamily="18" charset="0"/>
              </a:rPr>
              <a:t>   </a:t>
            </a:r>
            <a:r>
              <a:rPr lang="en-US" b="1">
                <a:latin typeface="Euclid Fraktur" pitchFamily="66" charset="2"/>
                <a:cs typeface="Times New Roman" pitchFamily="18" charset="0"/>
              </a:rPr>
              <a:t>I </a:t>
            </a:r>
            <a:r>
              <a:rPr lang="en-US" i="1"/>
              <a:t>R</a:t>
            </a:r>
            <a:r>
              <a:rPr lang="en-US">
                <a:cs typeface="Times New Roman" pitchFamily="18" charset="0"/>
              </a:rPr>
              <a:t> = (0, 1]           </a:t>
            </a:r>
            <a:r>
              <a:rPr lang="en-US" b="1">
                <a:latin typeface="Euclid Fraktur" pitchFamily="66" charset="2"/>
                <a:cs typeface="Times New Roman" pitchFamily="18" charset="0"/>
              </a:rPr>
              <a:t>I</a:t>
            </a:r>
            <a:r>
              <a:rPr lang="en-US" baseline="30000">
                <a:cs typeface="Times New Roman" pitchFamily="18" charset="0"/>
              </a:rPr>
              <a:t> </a:t>
            </a:r>
            <a:r>
              <a:rPr lang="en-US" i="1"/>
              <a:t>R</a:t>
            </a:r>
            <a:r>
              <a:rPr lang="en-US" baseline="30000">
                <a:cs typeface="Times New Roman" pitchFamily="18" charset="0"/>
              </a:rPr>
              <a:t> 2</a:t>
            </a:r>
            <a:r>
              <a:rPr lang="en-US">
                <a:cs typeface="Times New Roman" pitchFamily="18" charset="0"/>
              </a:rPr>
              <a:t> = (0, 1] </a:t>
            </a:r>
            <a:r>
              <a:rPr lang="en-US">
                <a:latin typeface="Symbol" pitchFamily="18" charset="2"/>
                <a:cs typeface="Times New Roman" pitchFamily="18" charset="0"/>
                <a:sym typeface="Symbol" pitchFamily="18" charset="2"/>
              </a:rPr>
              <a:t></a:t>
            </a:r>
            <a:r>
              <a:rPr lang="en-US">
                <a:cs typeface="Times New Roman" pitchFamily="18" charset="0"/>
              </a:rPr>
              <a:t>(0, 1] 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>
                <a:cs typeface="Times New Roman" pitchFamily="18" charset="0"/>
              </a:rPr>
              <a:t>φ(</a:t>
            </a:r>
            <a:r>
              <a:rPr lang="en-US" i="1">
                <a:cs typeface="Times New Roman" pitchFamily="18" charset="0"/>
              </a:rPr>
              <a:t>s</a:t>
            </a:r>
            <a:r>
              <a:rPr lang="en-US">
                <a:cs typeface="Times New Roman" pitchFamily="18" charset="0"/>
              </a:rPr>
              <a:t>) be a measure on   </a:t>
            </a:r>
            <a:r>
              <a:rPr lang="en-US" b="1">
                <a:latin typeface="Euclid Fraktur" pitchFamily="66" charset="2"/>
                <a:cs typeface="Times New Roman" pitchFamily="18" charset="0"/>
              </a:rPr>
              <a:t>I</a:t>
            </a:r>
            <a:r>
              <a:rPr lang="en-US" baseline="30000">
                <a:cs typeface="Times New Roman" pitchFamily="18" charset="0"/>
              </a:rPr>
              <a:t> </a:t>
            </a:r>
            <a:r>
              <a:rPr lang="en-US" i="1"/>
              <a:t>R</a:t>
            </a:r>
            <a:r>
              <a:rPr lang="en-US" baseline="30000">
                <a:cs typeface="Times New Roman" pitchFamily="18" charset="0"/>
              </a:rPr>
              <a:t> 2</a:t>
            </a:r>
            <a:r>
              <a:rPr lang="en-US">
                <a:cs typeface="Times New Roman" pitchFamily="18" charset="0"/>
              </a:rPr>
              <a:t>    (number, length, area)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>
                <a:cs typeface="Times New Roman" pitchFamily="18" charset="0"/>
              </a:rPr>
              <a:t>π(</a:t>
            </a:r>
            <a:r>
              <a:rPr lang="en-US" i="1">
                <a:cs typeface="Times New Roman" pitchFamily="18" charset="0"/>
              </a:rPr>
              <a:t>s</a:t>
            </a:r>
            <a:r>
              <a:rPr lang="en-US">
                <a:cs typeface="Times New Roman" pitchFamily="18" charset="0"/>
              </a:rPr>
              <a:t>) be an inclusion intensity function on </a:t>
            </a:r>
            <a:r>
              <a:rPr lang="en-US" b="1">
                <a:latin typeface="Euclid Fraktur" pitchFamily="66" charset="2"/>
                <a:cs typeface="Times New Roman" pitchFamily="18" charset="0"/>
              </a:rPr>
              <a:t>I</a:t>
            </a:r>
            <a:r>
              <a:rPr lang="en-US" baseline="30000">
                <a:cs typeface="Times New Roman" pitchFamily="18" charset="0"/>
              </a:rPr>
              <a:t> </a:t>
            </a:r>
            <a:r>
              <a:rPr lang="en-US" i="1"/>
              <a:t>R</a:t>
            </a:r>
            <a:r>
              <a:rPr lang="en-US" baseline="30000">
                <a:cs typeface="Times New Roman" pitchFamily="18" charset="0"/>
              </a:rPr>
              <a:t> 2</a:t>
            </a:r>
            <a:r>
              <a:rPr lang="en-US">
                <a:cs typeface="Times New Roman" pitchFamily="18" charset="0"/>
              </a:rPr>
              <a:t>  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i="1">
                <a:cs typeface="Times New Roman" pitchFamily="18" charset="0"/>
              </a:rPr>
              <a:t>f</a:t>
            </a:r>
            <a:r>
              <a:rPr lang="en-US">
                <a:cs typeface="Times New Roman" pitchFamily="18" charset="0"/>
              </a:rPr>
              <a:t> : </a:t>
            </a:r>
            <a:r>
              <a:rPr lang="en-US" b="1">
                <a:latin typeface="Euclid Fraktur" pitchFamily="66" charset="2"/>
                <a:cs typeface="Times New Roman" pitchFamily="18" charset="0"/>
              </a:rPr>
              <a:t>I</a:t>
            </a:r>
            <a:r>
              <a:rPr lang="en-US" baseline="30000">
                <a:cs typeface="Times New Roman" pitchFamily="18" charset="0"/>
              </a:rPr>
              <a:t>  </a:t>
            </a:r>
            <a:r>
              <a:rPr lang="en-US" i="1"/>
              <a:t>R</a:t>
            </a:r>
            <a:r>
              <a:rPr lang="en-US" baseline="30000">
                <a:cs typeface="Times New Roman" pitchFamily="18" charset="0"/>
              </a:rPr>
              <a:t>2</a:t>
            </a:r>
            <a:r>
              <a:rPr lang="en-US">
                <a:cs typeface="Times New Roman" pitchFamily="18" charset="0"/>
              </a:rPr>
              <a:t>  </a:t>
            </a:r>
            <a:r>
              <a:rPr lang="en-US">
                <a:latin typeface="Symbol" pitchFamily="18" charset="2"/>
                <a:cs typeface="Times New Roman" pitchFamily="18" charset="0"/>
              </a:rPr>
              <a:t>®</a:t>
            </a:r>
            <a:r>
              <a:rPr lang="en-US">
                <a:cs typeface="Times New Roman" pitchFamily="18" charset="0"/>
              </a:rPr>
              <a:t> </a:t>
            </a:r>
            <a:r>
              <a:rPr lang="en-US" i="1"/>
              <a:t>R</a:t>
            </a:r>
            <a:r>
              <a:rPr lang="en-US">
                <a:cs typeface="Times New Roman" pitchFamily="18" charset="0"/>
              </a:rPr>
              <a:t> </a:t>
            </a:r>
            <a:r>
              <a:rPr lang="en-US" b="1">
                <a:latin typeface="Euclid Fraktur" pitchFamily="66" charset="2"/>
                <a:cs typeface="Times New Roman" pitchFamily="18" charset="0"/>
              </a:rPr>
              <a:t>I</a:t>
            </a:r>
            <a:r>
              <a:rPr lang="en-US">
                <a:cs typeface="Times New Roman" pitchFamily="18" charset="0"/>
              </a:rPr>
              <a:t>  be a hierarchically randomized quadrant recursive function</a:t>
            </a:r>
          </a:p>
          <a:p>
            <a:pPr>
              <a:lnSpc>
                <a:spcPct val="90000"/>
              </a:lnSpc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1143000"/>
          </a:xfrm>
        </p:spPr>
        <p:txBody>
          <a:bodyPr/>
          <a:lstStyle/>
          <a:p>
            <a:r>
              <a:rPr lang="en-US"/>
              <a:t>GRTS DESIGN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524000"/>
            <a:ext cx="8077200" cy="5334000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>
                <a:cs typeface="Times New Roman" pitchFamily="18" charset="0"/>
              </a:rPr>
              <a:t>Map population domain </a:t>
            </a:r>
            <a:r>
              <a:rPr lang="en-US" i="1">
                <a:cs typeface="Times New Roman" pitchFamily="18" charset="0"/>
              </a:rPr>
              <a:t>R</a:t>
            </a:r>
            <a:r>
              <a:rPr lang="en-US">
                <a:cs typeface="Times New Roman" pitchFamily="18" charset="0"/>
              </a:rPr>
              <a:t> into (0, ½]</a:t>
            </a:r>
            <a:r>
              <a:rPr lang="en-US">
                <a:cs typeface="Times New Roman" pitchFamily="18" charset="0"/>
                <a:sym typeface="Symbol" pitchFamily="18" charset="2"/>
              </a:rPr>
              <a:t></a:t>
            </a:r>
            <a:r>
              <a:rPr lang="en-US">
                <a:cs typeface="Times New Roman" pitchFamily="18" charset="0"/>
              </a:rPr>
              <a:t>(0, ½],</a:t>
            </a:r>
          </a:p>
          <a:p>
            <a:pPr>
              <a:buClr>
                <a:schemeClr val="tx1"/>
              </a:buClr>
              <a:buFontTx/>
              <a:buNone/>
            </a:pPr>
            <a:r>
              <a:rPr lang="en-US">
                <a:cs typeface="Times New Roman" pitchFamily="18" charset="0"/>
              </a:rPr>
              <a:t>    add random offset to get image </a:t>
            </a:r>
            <a:r>
              <a:rPr lang="en-US" i="1">
                <a:cs typeface="Times New Roman" pitchFamily="18" charset="0"/>
              </a:rPr>
              <a:t>R</a:t>
            </a:r>
            <a:r>
              <a:rPr lang="en-US" i="1" baseline="30000">
                <a:cs typeface="Times New Roman" pitchFamily="18" charset="0"/>
              </a:rPr>
              <a:t>*</a:t>
            </a:r>
            <a:r>
              <a:rPr lang="en-US" i="1">
                <a:cs typeface="Times New Roman" pitchFamily="18" charset="0"/>
              </a:rPr>
              <a:t> </a:t>
            </a:r>
            <a:r>
              <a:rPr lang="en-US" i="1">
                <a:latin typeface="Symbol" pitchFamily="18" charset="2"/>
                <a:cs typeface="Times New Roman" pitchFamily="18" charset="0"/>
              </a:rPr>
              <a:t>Ì</a:t>
            </a:r>
            <a:r>
              <a:rPr lang="en-US" i="1">
                <a:cs typeface="Times New Roman" pitchFamily="18" charset="0"/>
              </a:rPr>
              <a:t> </a:t>
            </a:r>
            <a:r>
              <a:rPr lang="en-US">
                <a:cs typeface="Times New Roman" pitchFamily="18" charset="0"/>
              </a:rPr>
              <a:t> </a:t>
            </a:r>
            <a:r>
              <a:rPr lang="en-US" baseline="30000">
                <a:cs typeface="Times New Roman" pitchFamily="18" charset="0"/>
              </a:rPr>
              <a:t> </a:t>
            </a:r>
            <a:r>
              <a:rPr lang="en-US" i="1"/>
              <a:t>R</a:t>
            </a:r>
            <a:r>
              <a:rPr lang="en-US" baseline="30000">
                <a:cs typeface="Times New Roman" pitchFamily="18" charset="0"/>
              </a:rPr>
              <a:t> 2</a:t>
            </a:r>
            <a:r>
              <a:rPr lang="en-US">
                <a:cs typeface="Times New Roman" pitchFamily="18" charset="0"/>
              </a:rPr>
              <a:t> </a:t>
            </a:r>
          </a:p>
          <a:p>
            <a:pPr>
              <a:buClr>
                <a:schemeClr val="tx1"/>
              </a:buClr>
              <a:buFontTx/>
              <a:buNone/>
            </a:pPr>
            <a:endParaRPr lang="en-US">
              <a:cs typeface="Times New Roman" pitchFamily="18" charset="0"/>
            </a:endParaRPr>
          </a:p>
          <a:p>
            <a:r>
              <a:rPr lang="en-US">
                <a:cs typeface="Times New Roman" pitchFamily="18" charset="0"/>
              </a:rPr>
              <a:t>Set </a:t>
            </a:r>
            <a:r>
              <a:rPr lang="en-US" i="1"/>
              <a:t>R</a:t>
            </a:r>
            <a:r>
              <a:rPr lang="en-US">
                <a:cs typeface="Times New Roman" pitchFamily="18" charset="0"/>
              </a:rPr>
              <a:t> </a:t>
            </a:r>
          </a:p>
          <a:p>
            <a:endParaRPr lang="en-US">
              <a:cs typeface="Times New Roman" pitchFamily="18" charset="0"/>
            </a:endParaRPr>
          </a:p>
          <a:p>
            <a:r>
              <a:rPr lang="en-US" i="1">
                <a:cs typeface="Times New Roman" pitchFamily="18" charset="0"/>
              </a:rPr>
              <a:t>F(x) </a:t>
            </a:r>
            <a:r>
              <a:rPr lang="en-US">
                <a:cs typeface="Times New Roman" pitchFamily="18" charset="0"/>
              </a:rPr>
              <a:t>is a random distribution function with range (</a:t>
            </a:r>
            <a:r>
              <a:rPr lang="en-US" i="1">
                <a:cs typeface="Times New Roman" pitchFamily="18" charset="0"/>
              </a:rPr>
              <a:t>0</a:t>
            </a:r>
            <a:r>
              <a:rPr lang="en-US">
                <a:cs typeface="Times New Roman" pitchFamily="18" charset="0"/>
              </a:rPr>
              <a:t>, </a:t>
            </a:r>
            <a:r>
              <a:rPr lang="en-US" i="1">
                <a:cs typeface="Times New Roman" pitchFamily="18" charset="0"/>
              </a:rPr>
              <a:t>M]</a:t>
            </a:r>
          </a:p>
        </p:txBody>
      </p:sp>
      <p:graphicFrame>
        <p:nvGraphicFramePr>
          <p:cNvPr id="242692" name="Object 4"/>
          <p:cNvGraphicFramePr>
            <a:graphicFrameLocks noChangeAspect="1"/>
          </p:cNvGraphicFramePr>
          <p:nvPr/>
        </p:nvGraphicFramePr>
        <p:xfrm>
          <a:off x="1752600" y="2819400"/>
          <a:ext cx="2971800" cy="855663"/>
        </p:xfrm>
        <a:graphic>
          <a:graphicData uri="http://schemas.openxmlformats.org/presentationml/2006/ole">
            <p:oleObj spid="_x0000_s453634" name="Equation" r:id="rId3" imgW="1587240" imgH="4572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GRTS DESIGN</a:t>
            </a:r>
          </a:p>
        </p:txBody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Times New Roman" pitchFamily="18" charset="0"/>
              </a:rPr>
              <a:t>Pick   </a:t>
            </a:r>
            <a:r>
              <a:rPr lang="en-US" i="1">
                <a:cs typeface="Times New Roman" pitchFamily="18" charset="0"/>
              </a:rPr>
              <a:t>u</a:t>
            </a:r>
            <a:r>
              <a:rPr lang="en-US" i="1" baseline="-25000">
                <a:cs typeface="Times New Roman" pitchFamily="18" charset="0"/>
              </a:rPr>
              <a:t>1</a:t>
            </a:r>
            <a:r>
              <a:rPr lang="en-US" i="1">
                <a:cs typeface="Times New Roman" pitchFamily="18" charset="0"/>
              </a:rPr>
              <a:t> </a:t>
            </a:r>
            <a:r>
              <a:rPr lang="en-US" i="1">
                <a:cs typeface="Times New Roman" pitchFamily="18" charset="0"/>
                <a:sym typeface="Symbol" pitchFamily="18" charset="2"/>
              </a:rPr>
              <a:t> u</a:t>
            </a:r>
            <a:r>
              <a:rPr lang="en-US" i="1" baseline="-25000">
                <a:cs typeface="Times New Roman" pitchFamily="18" charset="0"/>
                <a:sym typeface="Symbol" pitchFamily="18" charset="2"/>
              </a:rPr>
              <a:t>2</a:t>
            </a:r>
            <a:r>
              <a:rPr lang="en-US" i="1">
                <a:cs typeface="Times New Roman" pitchFamily="18" charset="0"/>
                <a:sym typeface="Symbol" pitchFamily="18" charset="2"/>
              </a:rPr>
              <a:t>    … u</a:t>
            </a:r>
            <a:r>
              <a:rPr lang="en-US" i="1" baseline="-25000">
                <a:cs typeface="Times New Roman" pitchFamily="18" charset="0"/>
                <a:sym typeface="Symbol" pitchFamily="18" charset="2"/>
              </a:rPr>
              <a:t>M</a:t>
            </a:r>
            <a:r>
              <a:rPr lang="en-US">
                <a:cs typeface="Times New Roman" pitchFamily="18" charset="0"/>
              </a:rPr>
              <a:t>  as a systematic sample with random start from (0, </a:t>
            </a:r>
            <a:r>
              <a:rPr lang="en-US" i="1">
                <a:cs typeface="Times New Roman" pitchFamily="18" charset="0"/>
              </a:rPr>
              <a:t>M]       </a:t>
            </a:r>
            <a:r>
              <a:rPr lang="en-US">
                <a:cs typeface="Times New Roman" pitchFamily="18" charset="0"/>
              </a:rPr>
              <a:t>(</a:t>
            </a:r>
            <a:r>
              <a:rPr lang="en-US" i="1">
                <a:cs typeface="Times New Roman" pitchFamily="18" charset="0"/>
              </a:rPr>
              <a:t>u</a:t>
            </a:r>
            <a:r>
              <a:rPr lang="en-US" i="1" baseline="-25000">
                <a:cs typeface="Times New Roman" pitchFamily="18" charset="0"/>
              </a:rPr>
              <a:t>i</a:t>
            </a:r>
            <a:r>
              <a:rPr lang="en-US" i="1">
                <a:cs typeface="Times New Roman" pitchFamily="18" charset="0"/>
              </a:rPr>
              <a:t> = r + i -1, r ~ U(0,1)</a:t>
            </a:r>
            <a:r>
              <a:rPr lang="en-US">
                <a:cs typeface="Times New Roman" pitchFamily="18" charset="0"/>
              </a:rPr>
              <a:t>)</a:t>
            </a:r>
          </a:p>
          <a:p>
            <a:endParaRPr lang="en-US">
              <a:cs typeface="Times New Roman" pitchFamily="18" charset="0"/>
            </a:endParaRPr>
          </a:p>
          <a:p>
            <a:r>
              <a:rPr lang="en-US">
                <a:cs typeface="Times New Roman" pitchFamily="18" charset="0"/>
              </a:rPr>
              <a:t>Set</a:t>
            </a:r>
            <a:r>
              <a:rPr lang="en-US" i="1">
                <a:cs typeface="Times New Roman" pitchFamily="18" charset="0"/>
              </a:rPr>
              <a:t> v</a:t>
            </a:r>
            <a:r>
              <a:rPr lang="en-US" i="1" baseline="-25000">
                <a:cs typeface="Times New Roman" pitchFamily="18" charset="0"/>
              </a:rPr>
              <a:t>i</a:t>
            </a:r>
            <a:r>
              <a:rPr lang="en-US" i="1">
                <a:cs typeface="Times New Roman" pitchFamily="18" charset="0"/>
              </a:rPr>
              <a:t> = F</a:t>
            </a:r>
            <a:r>
              <a:rPr lang="en-US" i="1" baseline="30000">
                <a:cs typeface="Times New Roman" pitchFamily="18" charset="0"/>
              </a:rPr>
              <a:t>-1</a:t>
            </a:r>
            <a:r>
              <a:rPr lang="en-US" i="1">
                <a:cs typeface="Times New Roman" pitchFamily="18" charset="0"/>
              </a:rPr>
              <a:t>(u</a:t>
            </a:r>
            <a:r>
              <a:rPr lang="en-US" i="1" baseline="-25000">
                <a:cs typeface="Times New Roman" pitchFamily="18" charset="0"/>
              </a:rPr>
              <a:t>i</a:t>
            </a:r>
            <a:r>
              <a:rPr lang="en-US" i="1">
                <a:cs typeface="Times New Roman" pitchFamily="18" charset="0"/>
              </a:rPr>
              <a:t>)</a:t>
            </a:r>
            <a:r>
              <a:rPr lang="en-US">
                <a:cs typeface="Times New Roman" pitchFamily="18" charset="0"/>
              </a:rPr>
              <a:t>  and </a:t>
            </a:r>
            <a:r>
              <a:rPr lang="en-US" i="1">
                <a:cs typeface="Times New Roman" pitchFamily="18" charset="0"/>
              </a:rPr>
              <a:t>s</a:t>
            </a:r>
            <a:r>
              <a:rPr lang="en-US" i="1" baseline="-25000">
                <a:cs typeface="Times New Roman" pitchFamily="18" charset="0"/>
              </a:rPr>
              <a:t>i</a:t>
            </a:r>
            <a:r>
              <a:rPr lang="en-US" i="1">
                <a:cs typeface="Times New Roman" pitchFamily="18" charset="0"/>
              </a:rPr>
              <a:t> = (s</a:t>
            </a:r>
            <a:r>
              <a:rPr lang="en-US" i="1" baseline="-25000">
                <a:cs typeface="Times New Roman" pitchFamily="18" charset="0"/>
              </a:rPr>
              <a:t>i,x </a:t>
            </a:r>
            <a:r>
              <a:rPr lang="en-US" i="1">
                <a:cs typeface="Times New Roman" pitchFamily="18" charset="0"/>
              </a:rPr>
              <a:t>, s</a:t>
            </a:r>
            <a:r>
              <a:rPr lang="en-US" i="1" baseline="-25000">
                <a:cs typeface="Times New Roman" pitchFamily="18" charset="0"/>
              </a:rPr>
              <a:t>i,y </a:t>
            </a:r>
            <a:r>
              <a:rPr lang="en-US" i="1">
                <a:cs typeface="Times New Roman" pitchFamily="18" charset="0"/>
              </a:rPr>
              <a:t>) = f</a:t>
            </a:r>
            <a:r>
              <a:rPr lang="en-US" i="1" baseline="30000">
                <a:cs typeface="Times New Roman" pitchFamily="18" charset="0"/>
              </a:rPr>
              <a:t> -1</a:t>
            </a:r>
            <a:r>
              <a:rPr lang="en-US" i="1">
                <a:cs typeface="Times New Roman" pitchFamily="18" charset="0"/>
              </a:rPr>
              <a:t>(v</a:t>
            </a:r>
            <a:r>
              <a:rPr lang="en-US" i="1" baseline="-25000">
                <a:cs typeface="Times New Roman" pitchFamily="18" charset="0"/>
              </a:rPr>
              <a:t>i</a:t>
            </a:r>
            <a:r>
              <a:rPr lang="en-US" i="1">
                <a:cs typeface="Times New Roman" pitchFamily="18" charset="0"/>
              </a:rPr>
              <a:t>)</a:t>
            </a:r>
            <a:endParaRPr lang="en-US">
              <a:cs typeface="Times New Roman" pitchFamily="18" charset="0"/>
            </a:endParaRPr>
          </a:p>
          <a:p>
            <a:endParaRPr lang="en-US">
              <a:cs typeface="Times New Roman" pitchFamily="18" charset="0"/>
            </a:endParaRPr>
          </a:p>
          <a:p>
            <a:r>
              <a:rPr lang="en-US">
                <a:cs typeface="Times New Roman" pitchFamily="18" charset="0"/>
              </a:rPr>
              <a:t>Then  </a:t>
            </a:r>
            <a:r>
              <a:rPr lang="en-US" i="1">
                <a:cs typeface="Times New Roman" pitchFamily="18" charset="0"/>
              </a:rPr>
              <a:t>S = {s</a:t>
            </a:r>
            <a:r>
              <a:rPr lang="en-US" i="1" baseline="-25000">
                <a:cs typeface="Times New Roman" pitchFamily="18" charset="0"/>
              </a:rPr>
              <a:t>1</a:t>
            </a:r>
            <a:r>
              <a:rPr lang="en-US" i="1">
                <a:cs typeface="Times New Roman" pitchFamily="18" charset="0"/>
              </a:rPr>
              <a:t>, s</a:t>
            </a:r>
            <a:r>
              <a:rPr lang="en-US" i="1" baseline="-25000">
                <a:cs typeface="Times New Roman" pitchFamily="18" charset="0"/>
              </a:rPr>
              <a:t>2</a:t>
            </a:r>
            <a:r>
              <a:rPr lang="en-US" i="1">
                <a:cs typeface="Times New Roman" pitchFamily="18" charset="0"/>
              </a:rPr>
              <a:t>, …,s</a:t>
            </a:r>
            <a:r>
              <a:rPr lang="en-US" i="1" baseline="-25000">
                <a:cs typeface="Times New Roman" pitchFamily="18" charset="0"/>
              </a:rPr>
              <a:t>M</a:t>
            </a:r>
            <a:r>
              <a:rPr lang="en-US" i="1">
                <a:cs typeface="Times New Roman" pitchFamily="18" charset="0"/>
              </a:rPr>
              <a:t> }</a:t>
            </a:r>
            <a:r>
              <a:rPr lang="en-US">
                <a:cs typeface="Times New Roman" pitchFamily="18" charset="0"/>
              </a:rPr>
              <a:t> is a spatially well-balanced sample from the target population with the desired inclusion function.</a:t>
            </a:r>
          </a:p>
          <a:p>
            <a:pPr>
              <a:buFontTx/>
              <a:buNone/>
            </a:pPr>
            <a:endParaRPr lang="en-US">
              <a:cs typeface="Times New Roman" pitchFamily="18" charset="0"/>
            </a:endParaRPr>
          </a:p>
          <a:p>
            <a:endParaRPr 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AutoShape 2"/>
          <p:cNvSpPr>
            <a:spLocks noChangeAspect="1" noChangeArrowheads="1" noTextEdit="1"/>
          </p:cNvSpPr>
          <p:nvPr/>
        </p:nvSpPr>
        <p:spPr bwMode="auto">
          <a:xfrm>
            <a:off x="1135063" y="-457200"/>
            <a:ext cx="6657975" cy="731520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39" name="Freeform 3"/>
          <p:cNvSpPr>
            <a:spLocks/>
          </p:cNvSpPr>
          <p:nvPr/>
        </p:nvSpPr>
        <p:spPr bwMode="auto">
          <a:xfrm>
            <a:off x="2514600" y="914400"/>
            <a:ext cx="1619250" cy="2659063"/>
          </a:xfrm>
          <a:custGeom>
            <a:avLst/>
            <a:gdLst/>
            <a:ahLst/>
            <a:cxnLst>
              <a:cxn ang="0">
                <a:pos x="114" y="528"/>
              </a:cxn>
              <a:cxn ang="0">
                <a:pos x="162" y="480"/>
              </a:cxn>
              <a:cxn ang="0">
                <a:pos x="192" y="342"/>
              </a:cxn>
              <a:cxn ang="0">
                <a:pos x="222" y="210"/>
              </a:cxn>
              <a:cxn ang="0">
                <a:pos x="330" y="138"/>
              </a:cxn>
              <a:cxn ang="0">
                <a:pos x="420" y="156"/>
              </a:cxn>
              <a:cxn ang="0">
                <a:pos x="474" y="102"/>
              </a:cxn>
              <a:cxn ang="0">
                <a:pos x="600" y="108"/>
              </a:cxn>
              <a:cxn ang="0">
                <a:pos x="804" y="36"/>
              </a:cxn>
              <a:cxn ang="0">
                <a:pos x="1020" y="0"/>
              </a:cxn>
              <a:cxn ang="0">
                <a:pos x="978" y="90"/>
              </a:cxn>
              <a:cxn ang="0">
                <a:pos x="906" y="162"/>
              </a:cxn>
              <a:cxn ang="0">
                <a:pos x="708" y="192"/>
              </a:cxn>
              <a:cxn ang="0">
                <a:pos x="528" y="210"/>
              </a:cxn>
              <a:cxn ang="0">
                <a:pos x="474" y="240"/>
              </a:cxn>
              <a:cxn ang="0">
                <a:pos x="408" y="354"/>
              </a:cxn>
              <a:cxn ang="0">
                <a:pos x="450" y="510"/>
              </a:cxn>
              <a:cxn ang="0">
                <a:pos x="432" y="696"/>
              </a:cxn>
              <a:cxn ang="0">
                <a:pos x="384" y="829"/>
              </a:cxn>
              <a:cxn ang="0">
                <a:pos x="270" y="919"/>
              </a:cxn>
              <a:cxn ang="0">
                <a:pos x="228" y="973"/>
              </a:cxn>
              <a:cxn ang="0">
                <a:pos x="234" y="1099"/>
              </a:cxn>
              <a:cxn ang="0">
                <a:pos x="318" y="1189"/>
              </a:cxn>
              <a:cxn ang="0">
                <a:pos x="426" y="1255"/>
              </a:cxn>
              <a:cxn ang="0">
                <a:pos x="426" y="1321"/>
              </a:cxn>
              <a:cxn ang="0">
                <a:pos x="468" y="1411"/>
              </a:cxn>
              <a:cxn ang="0">
                <a:pos x="558" y="1507"/>
              </a:cxn>
              <a:cxn ang="0">
                <a:pos x="534" y="1603"/>
              </a:cxn>
              <a:cxn ang="0">
                <a:pos x="444" y="1669"/>
              </a:cxn>
              <a:cxn ang="0">
                <a:pos x="270" y="1663"/>
              </a:cxn>
              <a:cxn ang="0">
                <a:pos x="204" y="1627"/>
              </a:cxn>
              <a:cxn ang="0">
                <a:pos x="174" y="1543"/>
              </a:cxn>
              <a:cxn ang="0">
                <a:pos x="120" y="1483"/>
              </a:cxn>
              <a:cxn ang="0">
                <a:pos x="66" y="1453"/>
              </a:cxn>
              <a:cxn ang="0">
                <a:pos x="12" y="1345"/>
              </a:cxn>
              <a:cxn ang="0">
                <a:pos x="6" y="1273"/>
              </a:cxn>
              <a:cxn ang="0">
                <a:pos x="96" y="1159"/>
              </a:cxn>
              <a:cxn ang="0">
                <a:pos x="72" y="1123"/>
              </a:cxn>
              <a:cxn ang="0">
                <a:pos x="18" y="1099"/>
              </a:cxn>
              <a:cxn ang="0">
                <a:pos x="72" y="1021"/>
              </a:cxn>
              <a:cxn ang="0">
                <a:pos x="84" y="925"/>
              </a:cxn>
              <a:cxn ang="0">
                <a:pos x="102" y="805"/>
              </a:cxn>
              <a:cxn ang="0">
                <a:pos x="174" y="690"/>
              </a:cxn>
              <a:cxn ang="0">
                <a:pos x="156" y="648"/>
              </a:cxn>
              <a:cxn ang="0">
                <a:pos x="72" y="642"/>
              </a:cxn>
            </a:cxnLst>
            <a:rect l="0" t="0" r="r" b="b"/>
            <a:pathLst>
              <a:path w="1020" h="1675">
                <a:moveTo>
                  <a:pt x="36" y="540"/>
                </a:moveTo>
                <a:lnTo>
                  <a:pt x="114" y="528"/>
                </a:lnTo>
                <a:lnTo>
                  <a:pt x="138" y="510"/>
                </a:lnTo>
                <a:lnTo>
                  <a:pt x="162" y="480"/>
                </a:lnTo>
                <a:lnTo>
                  <a:pt x="186" y="414"/>
                </a:lnTo>
                <a:lnTo>
                  <a:pt x="192" y="342"/>
                </a:lnTo>
                <a:lnTo>
                  <a:pt x="198" y="276"/>
                </a:lnTo>
                <a:lnTo>
                  <a:pt x="222" y="210"/>
                </a:lnTo>
                <a:lnTo>
                  <a:pt x="264" y="156"/>
                </a:lnTo>
                <a:lnTo>
                  <a:pt x="330" y="138"/>
                </a:lnTo>
                <a:lnTo>
                  <a:pt x="390" y="156"/>
                </a:lnTo>
                <a:lnTo>
                  <a:pt x="420" y="156"/>
                </a:lnTo>
                <a:lnTo>
                  <a:pt x="444" y="126"/>
                </a:lnTo>
                <a:lnTo>
                  <a:pt x="474" y="102"/>
                </a:lnTo>
                <a:lnTo>
                  <a:pt x="516" y="102"/>
                </a:lnTo>
                <a:lnTo>
                  <a:pt x="600" y="108"/>
                </a:lnTo>
                <a:lnTo>
                  <a:pt x="702" y="66"/>
                </a:lnTo>
                <a:lnTo>
                  <a:pt x="804" y="36"/>
                </a:lnTo>
                <a:lnTo>
                  <a:pt x="990" y="0"/>
                </a:lnTo>
                <a:lnTo>
                  <a:pt x="1020" y="0"/>
                </a:lnTo>
                <a:lnTo>
                  <a:pt x="1020" y="24"/>
                </a:lnTo>
                <a:lnTo>
                  <a:pt x="978" y="90"/>
                </a:lnTo>
                <a:lnTo>
                  <a:pt x="942" y="132"/>
                </a:lnTo>
                <a:lnTo>
                  <a:pt x="906" y="162"/>
                </a:lnTo>
                <a:lnTo>
                  <a:pt x="822" y="186"/>
                </a:lnTo>
                <a:lnTo>
                  <a:pt x="708" y="192"/>
                </a:lnTo>
                <a:lnTo>
                  <a:pt x="618" y="198"/>
                </a:lnTo>
                <a:lnTo>
                  <a:pt x="528" y="210"/>
                </a:lnTo>
                <a:lnTo>
                  <a:pt x="498" y="216"/>
                </a:lnTo>
                <a:lnTo>
                  <a:pt x="474" y="240"/>
                </a:lnTo>
                <a:lnTo>
                  <a:pt x="432" y="300"/>
                </a:lnTo>
                <a:lnTo>
                  <a:pt x="408" y="354"/>
                </a:lnTo>
                <a:lnTo>
                  <a:pt x="426" y="426"/>
                </a:lnTo>
                <a:lnTo>
                  <a:pt x="450" y="510"/>
                </a:lnTo>
                <a:lnTo>
                  <a:pt x="450" y="606"/>
                </a:lnTo>
                <a:lnTo>
                  <a:pt x="432" y="696"/>
                </a:lnTo>
                <a:lnTo>
                  <a:pt x="408" y="787"/>
                </a:lnTo>
                <a:lnTo>
                  <a:pt x="384" y="829"/>
                </a:lnTo>
                <a:lnTo>
                  <a:pt x="354" y="865"/>
                </a:lnTo>
                <a:lnTo>
                  <a:pt x="270" y="919"/>
                </a:lnTo>
                <a:lnTo>
                  <a:pt x="246" y="943"/>
                </a:lnTo>
                <a:lnTo>
                  <a:pt x="228" y="973"/>
                </a:lnTo>
                <a:lnTo>
                  <a:pt x="222" y="1039"/>
                </a:lnTo>
                <a:lnTo>
                  <a:pt x="234" y="1099"/>
                </a:lnTo>
                <a:lnTo>
                  <a:pt x="246" y="1135"/>
                </a:lnTo>
                <a:lnTo>
                  <a:pt x="318" y="1189"/>
                </a:lnTo>
                <a:lnTo>
                  <a:pt x="384" y="1219"/>
                </a:lnTo>
                <a:lnTo>
                  <a:pt x="426" y="1255"/>
                </a:lnTo>
                <a:lnTo>
                  <a:pt x="432" y="1279"/>
                </a:lnTo>
                <a:lnTo>
                  <a:pt x="426" y="1321"/>
                </a:lnTo>
                <a:lnTo>
                  <a:pt x="432" y="1375"/>
                </a:lnTo>
                <a:lnTo>
                  <a:pt x="468" y="1411"/>
                </a:lnTo>
                <a:lnTo>
                  <a:pt x="516" y="1453"/>
                </a:lnTo>
                <a:lnTo>
                  <a:pt x="558" y="1507"/>
                </a:lnTo>
                <a:lnTo>
                  <a:pt x="558" y="1555"/>
                </a:lnTo>
                <a:lnTo>
                  <a:pt x="534" y="1603"/>
                </a:lnTo>
                <a:lnTo>
                  <a:pt x="492" y="1651"/>
                </a:lnTo>
                <a:lnTo>
                  <a:pt x="444" y="1669"/>
                </a:lnTo>
                <a:lnTo>
                  <a:pt x="354" y="1675"/>
                </a:lnTo>
                <a:lnTo>
                  <a:pt x="270" y="1663"/>
                </a:lnTo>
                <a:lnTo>
                  <a:pt x="234" y="1651"/>
                </a:lnTo>
                <a:lnTo>
                  <a:pt x="204" y="1627"/>
                </a:lnTo>
                <a:lnTo>
                  <a:pt x="180" y="1591"/>
                </a:lnTo>
                <a:lnTo>
                  <a:pt x="174" y="1543"/>
                </a:lnTo>
                <a:lnTo>
                  <a:pt x="162" y="1501"/>
                </a:lnTo>
                <a:lnTo>
                  <a:pt x="120" y="1483"/>
                </a:lnTo>
                <a:lnTo>
                  <a:pt x="78" y="1471"/>
                </a:lnTo>
                <a:lnTo>
                  <a:pt x="66" y="1453"/>
                </a:lnTo>
                <a:lnTo>
                  <a:pt x="54" y="1435"/>
                </a:lnTo>
                <a:lnTo>
                  <a:pt x="12" y="1345"/>
                </a:lnTo>
                <a:lnTo>
                  <a:pt x="0" y="1303"/>
                </a:lnTo>
                <a:lnTo>
                  <a:pt x="6" y="1273"/>
                </a:lnTo>
                <a:lnTo>
                  <a:pt x="90" y="1183"/>
                </a:lnTo>
                <a:lnTo>
                  <a:pt x="96" y="1159"/>
                </a:lnTo>
                <a:lnTo>
                  <a:pt x="96" y="1141"/>
                </a:lnTo>
                <a:lnTo>
                  <a:pt x="72" y="1123"/>
                </a:lnTo>
                <a:lnTo>
                  <a:pt x="36" y="1117"/>
                </a:lnTo>
                <a:lnTo>
                  <a:pt x="18" y="1099"/>
                </a:lnTo>
                <a:lnTo>
                  <a:pt x="24" y="1075"/>
                </a:lnTo>
                <a:lnTo>
                  <a:pt x="72" y="1021"/>
                </a:lnTo>
                <a:lnTo>
                  <a:pt x="90" y="979"/>
                </a:lnTo>
                <a:lnTo>
                  <a:pt x="84" y="925"/>
                </a:lnTo>
                <a:lnTo>
                  <a:pt x="78" y="865"/>
                </a:lnTo>
                <a:lnTo>
                  <a:pt x="102" y="805"/>
                </a:lnTo>
                <a:lnTo>
                  <a:pt x="144" y="751"/>
                </a:lnTo>
                <a:lnTo>
                  <a:pt x="174" y="690"/>
                </a:lnTo>
                <a:lnTo>
                  <a:pt x="174" y="666"/>
                </a:lnTo>
                <a:lnTo>
                  <a:pt x="156" y="648"/>
                </a:lnTo>
                <a:lnTo>
                  <a:pt x="126" y="636"/>
                </a:lnTo>
                <a:lnTo>
                  <a:pt x="72" y="642"/>
                </a:lnTo>
                <a:lnTo>
                  <a:pt x="36" y="540"/>
                </a:lnTo>
                <a:close/>
              </a:path>
            </a:pathLst>
          </a:cu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40" name="Rectangle 4"/>
          <p:cNvSpPr>
            <a:spLocks noChangeArrowheads="1"/>
          </p:cNvSpPr>
          <p:nvPr/>
        </p:nvSpPr>
        <p:spPr bwMode="auto">
          <a:xfrm>
            <a:off x="2571750" y="1771650"/>
            <a:ext cx="1588" cy="95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41" name="Freeform 5"/>
          <p:cNvSpPr>
            <a:spLocks/>
          </p:cNvSpPr>
          <p:nvPr/>
        </p:nvSpPr>
        <p:spPr bwMode="auto">
          <a:xfrm>
            <a:off x="2571750" y="914400"/>
            <a:ext cx="1571625" cy="1554163"/>
          </a:xfrm>
          <a:custGeom>
            <a:avLst/>
            <a:gdLst/>
            <a:ahLst/>
            <a:cxnLst>
              <a:cxn ang="0">
                <a:pos x="78" y="528"/>
              </a:cxn>
              <a:cxn ang="0">
                <a:pos x="126" y="480"/>
              </a:cxn>
              <a:cxn ang="0">
                <a:pos x="150" y="414"/>
              </a:cxn>
              <a:cxn ang="0">
                <a:pos x="156" y="342"/>
              </a:cxn>
              <a:cxn ang="0">
                <a:pos x="186" y="210"/>
              </a:cxn>
              <a:cxn ang="0">
                <a:pos x="228" y="156"/>
              </a:cxn>
              <a:cxn ang="0">
                <a:pos x="294" y="138"/>
              </a:cxn>
              <a:cxn ang="0">
                <a:pos x="384" y="156"/>
              </a:cxn>
              <a:cxn ang="0">
                <a:pos x="408" y="126"/>
              </a:cxn>
              <a:cxn ang="0">
                <a:pos x="438" y="102"/>
              </a:cxn>
              <a:cxn ang="0">
                <a:pos x="564" y="108"/>
              </a:cxn>
              <a:cxn ang="0">
                <a:pos x="666" y="66"/>
              </a:cxn>
              <a:cxn ang="0">
                <a:pos x="768" y="36"/>
              </a:cxn>
              <a:cxn ang="0">
                <a:pos x="984" y="0"/>
              </a:cxn>
              <a:cxn ang="0">
                <a:pos x="990" y="30"/>
              </a:cxn>
              <a:cxn ang="0">
                <a:pos x="948" y="96"/>
              </a:cxn>
              <a:cxn ang="0">
                <a:pos x="876" y="168"/>
              </a:cxn>
              <a:cxn ang="0">
                <a:pos x="786" y="192"/>
              </a:cxn>
              <a:cxn ang="0">
                <a:pos x="672" y="198"/>
              </a:cxn>
              <a:cxn ang="0">
                <a:pos x="492" y="216"/>
              </a:cxn>
              <a:cxn ang="0">
                <a:pos x="468" y="222"/>
              </a:cxn>
              <a:cxn ang="0">
                <a:pos x="444" y="246"/>
              </a:cxn>
              <a:cxn ang="0">
                <a:pos x="378" y="354"/>
              </a:cxn>
              <a:cxn ang="0">
                <a:pos x="396" y="426"/>
              </a:cxn>
              <a:cxn ang="0">
                <a:pos x="420" y="510"/>
              </a:cxn>
              <a:cxn ang="0">
                <a:pos x="402" y="696"/>
              </a:cxn>
              <a:cxn ang="0">
                <a:pos x="378" y="787"/>
              </a:cxn>
              <a:cxn ang="0">
                <a:pos x="354" y="835"/>
              </a:cxn>
              <a:cxn ang="0">
                <a:pos x="240" y="925"/>
              </a:cxn>
              <a:cxn ang="0">
                <a:pos x="216" y="949"/>
              </a:cxn>
              <a:cxn ang="0">
                <a:pos x="192" y="973"/>
              </a:cxn>
              <a:cxn ang="0">
                <a:pos x="210" y="943"/>
              </a:cxn>
              <a:cxn ang="0">
                <a:pos x="318" y="865"/>
              </a:cxn>
              <a:cxn ang="0">
                <a:pos x="348" y="829"/>
              </a:cxn>
              <a:cxn ang="0">
                <a:pos x="372" y="787"/>
              </a:cxn>
              <a:cxn ang="0">
                <a:pos x="414" y="606"/>
              </a:cxn>
              <a:cxn ang="0">
                <a:pos x="414" y="510"/>
              </a:cxn>
              <a:cxn ang="0">
                <a:pos x="390" y="426"/>
              </a:cxn>
              <a:cxn ang="0">
                <a:pos x="396" y="300"/>
              </a:cxn>
              <a:cxn ang="0">
                <a:pos x="438" y="240"/>
              </a:cxn>
              <a:cxn ang="0">
                <a:pos x="462" y="216"/>
              </a:cxn>
              <a:cxn ang="0">
                <a:pos x="582" y="198"/>
              </a:cxn>
              <a:cxn ang="0">
                <a:pos x="672" y="192"/>
              </a:cxn>
              <a:cxn ang="0">
                <a:pos x="786" y="186"/>
              </a:cxn>
              <a:cxn ang="0">
                <a:pos x="906" y="132"/>
              </a:cxn>
              <a:cxn ang="0">
                <a:pos x="942" y="90"/>
              </a:cxn>
              <a:cxn ang="0">
                <a:pos x="984" y="24"/>
              </a:cxn>
              <a:cxn ang="0">
                <a:pos x="954" y="6"/>
              </a:cxn>
              <a:cxn ang="0">
                <a:pos x="768" y="42"/>
              </a:cxn>
              <a:cxn ang="0">
                <a:pos x="666" y="72"/>
              </a:cxn>
              <a:cxn ang="0">
                <a:pos x="480" y="108"/>
              </a:cxn>
              <a:cxn ang="0">
                <a:pos x="438" y="108"/>
              </a:cxn>
              <a:cxn ang="0">
                <a:pos x="414" y="132"/>
              </a:cxn>
              <a:cxn ang="0">
                <a:pos x="354" y="162"/>
              </a:cxn>
              <a:cxn ang="0">
                <a:pos x="294" y="144"/>
              </a:cxn>
              <a:cxn ang="0">
                <a:pos x="234" y="162"/>
              </a:cxn>
              <a:cxn ang="0">
                <a:pos x="168" y="276"/>
              </a:cxn>
              <a:cxn ang="0">
                <a:pos x="162" y="342"/>
              </a:cxn>
              <a:cxn ang="0">
                <a:pos x="156" y="414"/>
              </a:cxn>
              <a:cxn ang="0">
                <a:pos x="108" y="516"/>
              </a:cxn>
              <a:cxn ang="0">
                <a:pos x="84" y="534"/>
              </a:cxn>
            </a:cxnLst>
            <a:rect l="0" t="0" r="r" b="b"/>
            <a:pathLst>
              <a:path w="990" h="979">
                <a:moveTo>
                  <a:pt x="0" y="540"/>
                </a:moveTo>
                <a:lnTo>
                  <a:pt x="78" y="528"/>
                </a:lnTo>
                <a:lnTo>
                  <a:pt x="78" y="528"/>
                </a:lnTo>
                <a:lnTo>
                  <a:pt x="78" y="528"/>
                </a:lnTo>
                <a:lnTo>
                  <a:pt x="102" y="510"/>
                </a:lnTo>
                <a:lnTo>
                  <a:pt x="102" y="510"/>
                </a:lnTo>
                <a:lnTo>
                  <a:pt x="102" y="510"/>
                </a:lnTo>
                <a:lnTo>
                  <a:pt x="126" y="480"/>
                </a:lnTo>
                <a:lnTo>
                  <a:pt x="126" y="480"/>
                </a:lnTo>
                <a:lnTo>
                  <a:pt x="126" y="480"/>
                </a:lnTo>
                <a:lnTo>
                  <a:pt x="150" y="414"/>
                </a:lnTo>
                <a:lnTo>
                  <a:pt x="150" y="414"/>
                </a:lnTo>
                <a:lnTo>
                  <a:pt x="150" y="414"/>
                </a:lnTo>
                <a:lnTo>
                  <a:pt x="156" y="342"/>
                </a:lnTo>
                <a:lnTo>
                  <a:pt x="156" y="342"/>
                </a:lnTo>
                <a:lnTo>
                  <a:pt x="156" y="342"/>
                </a:lnTo>
                <a:lnTo>
                  <a:pt x="162" y="276"/>
                </a:lnTo>
                <a:lnTo>
                  <a:pt x="162" y="276"/>
                </a:lnTo>
                <a:lnTo>
                  <a:pt x="162" y="276"/>
                </a:lnTo>
                <a:lnTo>
                  <a:pt x="186" y="210"/>
                </a:lnTo>
                <a:lnTo>
                  <a:pt x="186" y="210"/>
                </a:lnTo>
                <a:lnTo>
                  <a:pt x="186" y="210"/>
                </a:lnTo>
                <a:lnTo>
                  <a:pt x="228" y="156"/>
                </a:lnTo>
                <a:lnTo>
                  <a:pt x="228" y="156"/>
                </a:lnTo>
                <a:lnTo>
                  <a:pt x="228" y="156"/>
                </a:lnTo>
                <a:lnTo>
                  <a:pt x="294" y="138"/>
                </a:lnTo>
                <a:lnTo>
                  <a:pt x="294" y="138"/>
                </a:lnTo>
                <a:lnTo>
                  <a:pt x="294" y="138"/>
                </a:lnTo>
                <a:lnTo>
                  <a:pt x="354" y="156"/>
                </a:lnTo>
                <a:lnTo>
                  <a:pt x="354" y="156"/>
                </a:lnTo>
                <a:lnTo>
                  <a:pt x="354" y="156"/>
                </a:lnTo>
                <a:lnTo>
                  <a:pt x="384" y="156"/>
                </a:lnTo>
                <a:lnTo>
                  <a:pt x="384" y="156"/>
                </a:lnTo>
                <a:lnTo>
                  <a:pt x="384" y="156"/>
                </a:lnTo>
                <a:lnTo>
                  <a:pt x="408" y="126"/>
                </a:lnTo>
                <a:lnTo>
                  <a:pt x="408" y="126"/>
                </a:lnTo>
                <a:lnTo>
                  <a:pt x="408" y="126"/>
                </a:lnTo>
                <a:lnTo>
                  <a:pt x="438" y="102"/>
                </a:lnTo>
                <a:lnTo>
                  <a:pt x="438" y="102"/>
                </a:lnTo>
                <a:lnTo>
                  <a:pt x="438" y="102"/>
                </a:lnTo>
                <a:lnTo>
                  <a:pt x="480" y="102"/>
                </a:lnTo>
                <a:lnTo>
                  <a:pt x="480" y="102"/>
                </a:lnTo>
                <a:lnTo>
                  <a:pt x="480" y="102"/>
                </a:lnTo>
                <a:lnTo>
                  <a:pt x="564" y="108"/>
                </a:lnTo>
                <a:lnTo>
                  <a:pt x="564" y="108"/>
                </a:lnTo>
                <a:lnTo>
                  <a:pt x="564" y="108"/>
                </a:lnTo>
                <a:lnTo>
                  <a:pt x="666" y="66"/>
                </a:lnTo>
                <a:lnTo>
                  <a:pt x="666" y="66"/>
                </a:lnTo>
                <a:lnTo>
                  <a:pt x="666" y="66"/>
                </a:lnTo>
                <a:lnTo>
                  <a:pt x="768" y="36"/>
                </a:lnTo>
                <a:lnTo>
                  <a:pt x="768" y="36"/>
                </a:lnTo>
                <a:lnTo>
                  <a:pt x="768" y="36"/>
                </a:lnTo>
                <a:lnTo>
                  <a:pt x="954" y="0"/>
                </a:lnTo>
                <a:lnTo>
                  <a:pt x="954" y="0"/>
                </a:lnTo>
                <a:lnTo>
                  <a:pt x="954" y="0"/>
                </a:lnTo>
                <a:lnTo>
                  <a:pt x="984" y="0"/>
                </a:lnTo>
                <a:lnTo>
                  <a:pt x="990" y="0"/>
                </a:lnTo>
                <a:lnTo>
                  <a:pt x="990" y="0"/>
                </a:lnTo>
                <a:lnTo>
                  <a:pt x="990" y="24"/>
                </a:lnTo>
                <a:lnTo>
                  <a:pt x="990" y="30"/>
                </a:lnTo>
                <a:lnTo>
                  <a:pt x="990" y="30"/>
                </a:lnTo>
                <a:lnTo>
                  <a:pt x="948" y="96"/>
                </a:lnTo>
                <a:lnTo>
                  <a:pt x="948" y="96"/>
                </a:lnTo>
                <a:lnTo>
                  <a:pt x="948" y="96"/>
                </a:lnTo>
                <a:lnTo>
                  <a:pt x="912" y="138"/>
                </a:lnTo>
                <a:lnTo>
                  <a:pt x="912" y="138"/>
                </a:lnTo>
                <a:lnTo>
                  <a:pt x="912" y="138"/>
                </a:lnTo>
                <a:lnTo>
                  <a:pt x="876" y="168"/>
                </a:lnTo>
                <a:lnTo>
                  <a:pt x="870" y="168"/>
                </a:lnTo>
                <a:lnTo>
                  <a:pt x="870" y="168"/>
                </a:lnTo>
                <a:lnTo>
                  <a:pt x="786" y="192"/>
                </a:lnTo>
                <a:lnTo>
                  <a:pt x="786" y="192"/>
                </a:lnTo>
                <a:lnTo>
                  <a:pt x="786" y="192"/>
                </a:lnTo>
                <a:lnTo>
                  <a:pt x="672" y="198"/>
                </a:lnTo>
                <a:lnTo>
                  <a:pt x="672" y="198"/>
                </a:lnTo>
                <a:lnTo>
                  <a:pt x="672" y="198"/>
                </a:lnTo>
                <a:lnTo>
                  <a:pt x="582" y="204"/>
                </a:lnTo>
                <a:lnTo>
                  <a:pt x="582" y="204"/>
                </a:lnTo>
                <a:lnTo>
                  <a:pt x="582" y="204"/>
                </a:lnTo>
                <a:lnTo>
                  <a:pt x="492" y="216"/>
                </a:lnTo>
                <a:lnTo>
                  <a:pt x="492" y="216"/>
                </a:lnTo>
                <a:lnTo>
                  <a:pt x="492" y="216"/>
                </a:lnTo>
                <a:lnTo>
                  <a:pt x="462" y="222"/>
                </a:lnTo>
                <a:lnTo>
                  <a:pt x="468" y="222"/>
                </a:lnTo>
                <a:lnTo>
                  <a:pt x="468" y="222"/>
                </a:lnTo>
                <a:lnTo>
                  <a:pt x="444" y="246"/>
                </a:lnTo>
                <a:lnTo>
                  <a:pt x="444" y="246"/>
                </a:lnTo>
                <a:lnTo>
                  <a:pt x="444" y="246"/>
                </a:lnTo>
                <a:lnTo>
                  <a:pt x="402" y="306"/>
                </a:lnTo>
                <a:lnTo>
                  <a:pt x="402" y="300"/>
                </a:lnTo>
                <a:lnTo>
                  <a:pt x="402" y="300"/>
                </a:lnTo>
                <a:lnTo>
                  <a:pt x="378" y="354"/>
                </a:lnTo>
                <a:lnTo>
                  <a:pt x="378" y="354"/>
                </a:lnTo>
                <a:lnTo>
                  <a:pt x="378" y="354"/>
                </a:lnTo>
                <a:lnTo>
                  <a:pt x="396" y="426"/>
                </a:lnTo>
                <a:lnTo>
                  <a:pt x="396" y="426"/>
                </a:lnTo>
                <a:lnTo>
                  <a:pt x="396" y="426"/>
                </a:lnTo>
                <a:lnTo>
                  <a:pt x="420" y="510"/>
                </a:lnTo>
                <a:lnTo>
                  <a:pt x="420" y="510"/>
                </a:lnTo>
                <a:lnTo>
                  <a:pt x="420" y="510"/>
                </a:lnTo>
                <a:lnTo>
                  <a:pt x="420" y="606"/>
                </a:lnTo>
                <a:lnTo>
                  <a:pt x="420" y="606"/>
                </a:lnTo>
                <a:lnTo>
                  <a:pt x="420" y="606"/>
                </a:lnTo>
                <a:lnTo>
                  <a:pt x="402" y="696"/>
                </a:lnTo>
                <a:lnTo>
                  <a:pt x="402" y="696"/>
                </a:lnTo>
                <a:lnTo>
                  <a:pt x="402" y="696"/>
                </a:lnTo>
                <a:lnTo>
                  <a:pt x="378" y="787"/>
                </a:lnTo>
                <a:lnTo>
                  <a:pt x="378" y="787"/>
                </a:lnTo>
                <a:lnTo>
                  <a:pt x="378" y="787"/>
                </a:lnTo>
                <a:lnTo>
                  <a:pt x="354" y="829"/>
                </a:lnTo>
                <a:lnTo>
                  <a:pt x="354" y="835"/>
                </a:lnTo>
                <a:lnTo>
                  <a:pt x="354" y="835"/>
                </a:lnTo>
                <a:lnTo>
                  <a:pt x="324" y="871"/>
                </a:lnTo>
                <a:lnTo>
                  <a:pt x="324" y="871"/>
                </a:lnTo>
                <a:lnTo>
                  <a:pt x="324" y="871"/>
                </a:lnTo>
                <a:lnTo>
                  <a:pt x="240" y="925"/>
                </a:lnTo>
                <a:lnTo>
                  <a:pt x="240" y="925"/>
                </a:lnTo>
                <a:lnTo>
                  <a:pt x="240" y="925"/>
                </a:lnTo>
                <a:lnTo>
                  <a:pt x="216" y="949"/>
                </a:lnTo>
                <a:lnTo>
                  <a:pt x="216" y="949"/>
                </a:lnTo>
                <a:lnTo>
                  <a:pt x="216" y="949"/>
                </a:lnTo>
                <a:lnTo>
                  <a:pt x="198" y="979"/>
                </a:lnTo>
                <a:lnTo>
                  <a:pt x="198" y="973"/>
                </a:lnTo>
                <a:lnTo>
                  <a:pt x="192" y="973"/>
                </a:lnTo>
                <a:lnTo>
                  <a:pt x="192" y="973"/>
                </a:lnTo>
                <a:lnTo>
                  <a:pt x="210" y="943"/>
                </a:lnTo>
                <a:lnTo>
                  <a:pt x="210" y="943"/>
                </a:lnTo>
                <a:lnTo>
                  <a:pt x="210" y="943"/>
                </a:lnTo>
                <a:lnTo>
                  <a:pt x="234" y="919"/>
                </a:lnTo>
                <a:lnTo>
                  <a:pt x="234" y="919"/>
                </a:lnTo>
                <a:lnTo>
                  <a:pt x="234" y="919"/>
                </a:lnTo>
                <a:lnTo>
                  <a:pt x="318" y="865"/>
                </a:lnTo>
                <a:lnTo>
                  <a:pt x="318" y="865"/>
                </a:lnTo>
                <a:lnTo>
                  <a:pt x="318" y="865"/>
                </a:lnTo>
                <a:lnTo>
                  <a:pt x="348" y="829"/>
                </a:lnTo>
                <a:lnTo>
                  <a:pt x="348" y="829"/>
                </a:lnTo>
                <a:lnTo>
                  <a:pt x="348" y="829"/>
                </a:lnTo>
                <a:lnTo>
                  <a:pt x="372" y="787"/>
                </a:lnTo>
                <a:lnTo>
                  <a:pt x="372" y="787"/>
                </a:lnTo>
                <a:lnTo>
                  <a:pt x="372" y="787"/>
                </a:lnTo>
                <a:lnTo>
                  <a:pt x="396" y="696"/>
                </a:lnTo>
                <a:lnTo>
                  <a:pt x="396" y="696"/>
                </a:lnTo>
                <a:lnTo>
                  <a:pt x="396" y="696"/>
                </a:lnTo>
                <a:lnTo>
                  <a:pt x="414" y="606"/>
                </a:lnTo>
                <a:lnTo>
                  <a:pt x="414" y="606"/>
                </a:lnTo>
                <a:lnTo>
                  <a:pt x="414" y="606"/>
                </a:lnTo>
                <a:lnTo>
                  <a:pt x="414" y="510"/>
                </a:lnTo>
                <a:lnTo>
                  <a:pt x="414" y="510"/>
                </a:lnTo>
                <a:lnTo>
                  <a:pt x="414" y="510"/>
                </a:lnTo>
                <a:lnTo>
                  <a:pt x="390" y="426"/>
                </a:lnTo>
                <a:lnTo>
                  <a:pt x="390" y="426"/>
                </a:lnTo>
                <a:lnTo>
                  <a:pt x="390" y="426"/>
                </a:lnTo>
                <a:lnTo>
                  <a:pt x="372" y="354"/>
                </a:lnTo>
                <a:lnTo>
                  <a:pt x="372" y="354"/>
                </a:lnTo>
                <a:lnTo>
                  <a:pt x="372" y="354"/>
                </a:lnTo>
                <a:lnTo>
                  <a:pt x="396" y="300"/>
                </a:lnTo>
                <a:lnTo>
                  <a:pt x="396" y="300"/>
                </a:lnTo>
                <a:lnTo>
                  <a:pt x="396" y="300"/>
                </a:lnTo>
                <a:lnTo>
                  <a:pt x="438" y="240"/>
                </a:lnTo>
                <a:lnTo>
                  <a:pt x="438" y="240"/>
                </a:lnTo>
                <a:lnTo>
                  <a:pt x="438" y="240"/>
                </a:lnTo>
                <a:lnTo>
                  <a:pt x="462" y="216"/>
                </a:lnTo>
                <a:lnTo>
                  <a:pt x="462" y="216"/>
                </a:lnTo>
                <a:lnTo>
                  <a:pt x="462" y="216"/>
                </a:lnTo>
                <a:lnTo>
                  <a:pt x="492" y="210"/>
                </a:lnTo>
                <a:lnTo>
                  <a:pt x="492" y="210"/>
                </a:lnTo>
                <a:lnTo>
                  <a:pt x="492" y="210"/>
                </a:lnTo>
                <a:lnTo>
                  <a:pt x="582" y="198"/>
                </a:lnTo>
                <a:lnTo>
                  <a:pt x="582" y="198"/>
                </a:lnTo>
                <a:lnTo>
                  <a:pt x="582" y="198"/>
                </a:lnTo>
                <a:lnTo>
                  <a:pt x="672" y="192"/>
                </a:lnTo>
                <a:lnTo>
                  <a:pt x="672" y="192"/>
                </a:lnTo>
                <a:lnTo>
                  <a:pt x="672" y="192"/>
                </a:lnTo>
                <a:lnTo>
                  <a:pt x="786" y="186"/>
                </a:lnTo>
                <a:lnTo>
                  <a:pt x="786" y="186"/>
                </a:lnTo>
                <a:lnTo>
                  <a:pt x="786" y="186"/>
                </a:lnTo>
                <a:lnTo>
                  <a:pt x="870" y="162"/>
                </a:lnTo>
                <a:lnTo>
                  <a:pt x="870" y="162"/>
                </a:lnTo>
                <a:lnTo>
                  <a:pt x="870" y="162"/>
                </a:lnTo>
                <a:lnTo>
                  <a:pt x="906" y="132"/>
                </a:lnTo>
                <a:lnTo>
                  <a:pt x="906" y="132"/>
                </a:lnTo>
                <a:lnTo>
                  <a:pt x="906" y="132"/>
                </a:lnTo>
                <a:lnTo>
                  <a:pt x="942" y="90"/>
                </a:lnTo>
                <a:lnTo>
                  <a:pt x="942" y="90"/>
                </a:lnTo>
                <a:lnTo>
                  <a:pt x="942" y="90"/>
                </a:lnTo>
                <a:lnTo>
                  <a:pt x="984" y="24"/>
                </a:lnTo>
                <a:lnTo>
                  <a:pt x="984" y="24"/>
                </a:lnTo>
                <a:lnTo>
                  <a:pt x="984" y="24"/>
                </a:lnTo>
                <a:lnTo>
                  <a:pt x="984" y="0"/>
                </a:lnTo>
                <a:lnTo>
                  <a:pt x="984" y="0"/>
                </a:lnTo>
                <a:lnTo>
                  <a:pt x="984" y="6"/>
                </a:lnTo>
                <a:lnTo>
                  <a:pt x="954" y="6"/>
                </a:lnTo>
                <a:lnTo>
                  <a:pt x="954" y="6"/>
                </a:lnTo>
                <a:lnTo>
                  <a:pt x="954" y="6"/>
                </a:lnTo>
                <a:lnTo>
                  <a:pt x="768" y="42"/>
                </a:lnTo>
                <a:lnTo>
                  <a:pt x="768" y="42"/>
                </a:lnTo>
                <a:lnTo>
                  <a:pt x="768" y="42"/>
                </a:lnTo>
                <a:lnTo>
                  <a:pt x="666" y="72"/>
                </a:lnTo>
                <a:lnTo>
                  <a:pt x="666" y="72"/>
                </a:lnTo>
                <a:lnTo>
                  <a:pt x="666" y="72"/>
                </a:lnTo>
                <a:lnTo>
                  <a:pt x="564" y="114"/>
                </a:lnTo>
                <a:lnTo>
                  <a:pt x="564" y="114"/>
                </a:lnTo>
                <a:lnTo>
                  <a:pt x="564" y="114"/>
                </a:lnTo>
                <a:lnTo>
                  <a:pt x="480" y="108"/>
                </a:lnTo>
                <a:lnTo>
                  <a:pt x="480" y="108"/>
                </a:lnTo>
                <a:lnTo>
                  <a:pt x="480" y="108"/>
                </a:lnTo>
                <a:lnTo>
                  <a:pt x="438" y="108"/>
                </a:lnTo>
                <a:lnTo>
                  <a:pt x="438" y="108"/>
                </a:lnTo>
                <a:lnTo>
                  <a:pt x="444" y="108"/>
                </a:lnTo>
                <a:lnTo>
                  <a:pt x="414" y="132"/>
                </a:lnTo>
                <a:lnTo>
                  <a:pt x="414" y="132"/>
                </a:lnTo>
                <a:lnTo>
                  <a:pt x="414" y="132"/>
                </a:lnTo>
                <a:lnTo>
                  <a:pt x="390" y="162"/>
                </a:lnTo>
                <a:lnTo>
                  <a:pt x="390" y="162"/>
                </a:lnTo>
                <a:lnTo>
                  <a:pt x="384" y="162"/>
                </a:lnTo>
                <a:lnTo>
                  <a:pt x="354" y="162"/>
                </a:lnTo>
                <a:lnTo>
                  <a:pt x="354" y="162"/>
                </a:lnTo>
                <a:lnTo>
                  <a:pt x="354" y="162"/>
                </a:lnTo>
                <a:lnTo>
                  <a:pt x="294" y="144"/>
                </a:lnTo>
                <a:lnTo>
                  <a:pt x="294" y="144"/>
                </a:lnTo>
                <a:lnTo>
                  <a:pt x="294" y="144"/>
                </a:lnTo>
                <a:lnTo>
                  <a:pt x="228" y="162"/>
                </a:lnTo>
                <a:lnTo>
                  <a:pt x="228" y="162"/>
                </a:lnTo>
                <a:lnTo>
                  <a:pt x="234" y="162"/>
                </a:lnTo>
                <a:lnTo>
                  <a:pt x="192" y="216"/>
                </a:lnTo>
                <a:lnTo>
                  <a:pt x="192" y="216"/>
                </a:lnTo>
                <a:lnTo>
                  <a:pt x="192" y="210"/>
                </a:lnTo>
                <a:lnTo>
                  <a:pt x="168" y="276"/>
                </a:lnTo>
                <a:lnTo>
                  <a:pt x="168" y="276"/>
                </a:lnTo>
                <a:lnTo>
                  <a:pt x="168" y="276"/>
                </a:lnTo>
                <a:lnTo>
                  <a:pt x="162" y="342"/>
                </a:lnTo>
                <a:lnTo>
                  <a:pt x="162" y="342"/>
                </a:lnTo>
                <a:lnTo>
                  <a:pt x="162" y="342"/>
                </a:lnTo>
                <a:lnTo>
                  <a:pt x="156" y="414"/>
                </a:lnTo>
                <a:lnTo>
                  <a:pt x="156" y="414"/>
                </a:lnTo>
                <a:lnTo>
                  <a:pt x="156" y="414"/>
                </a:lnTo>
                <a:lnTo>
                  <a:pt x="132" y="480"/>
                </a:lnTo>
                <a:lnTo>
                  <a:pt x="132" y="480"/>
                </a:lnTo>
                <a:lnTo>
                  <a:pt x="132" y="486"/>
                </a:lnTo>
                <a:lnTo>
                  <a:pt x="108" y="516"/>
                </a:lnTo>
                <a:lnTo>
                  <a:pt x="108" y="516"/>
                </a:lnTo>
                <a:lnTo>
                  <a:pt x="108" y="516"/>
                </a:lnTo>
                <a:lnTo>
                  <a:pt x="84" y="534"/>
                </a:lnTo>
                <a:lnTo>
                  <a:pt x="84" y="534"/>
                </a:lnTo>
                <a:lnTo>
                  <a:pt x="78" y="534"/>
                </a:lnTo>
                <a:lnTo>
                  <a:pt x="0" y="546"/>
                </a:lnTo>
                <a:lnTo>
                  <a:pt x="0" y="54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42" name="Freeform 6"/>
          <p:cNvSpPr>
            <a:spLocks/>
          </p:cNvSpPr>
          <p:nvPr/>
        </p:nvSpPr>
        <p:spPr bwMode="auto">
          <a:xfrm>
            <a:off x="2514600" y="2287588"/>
            <a:ext cx="895350" cy="1295400"/>
          </a:xfrm>
          <a:custGeom>
            <a:avLst/>
            <a:gdLst/>
            <a:ahLst/>
            <a:cxnLst>
              <a:cxn ang="0">
                <a:pos x="228" y="174"/>
              </a:cxn>
              <a:cxn ang="0">
                <a:pos x="252" y="270"/>
              </a:cxn>
              <a:cxn ang="0">
                <a:pos x="318" y="324"/>
              </a:cxn>
              <a:cxn ang="0">
                <a:pos x="390" y="354"/>
              </a:cxn>
              <a:cxn ang="0">
                <a:pos x="438" y="414"/>
              </a:cxn>
              <a:cxn ang="0">
                <a:pos x="432" y="456"/>
              </a:cxn>
              <a:cxn ang="0">
                <a:pos x="438" y="510"/>
              </a:cxn>
              <a:cxn ang="0">
                <a:pos x="522" y="588"/>
              </a:cxn>
              <a:cxn ang="0">
                <a:pos x="564" y="642"/>
              </a:cxn>
              <a:cxn ang="0">
                <a:pos x="564" y="690"/>
              </a:cxn>
              <a:cxn ang="0">
                <a:pos x="498" y="792"/>
              </a:cxn>
              <a:cxn ang="0">
                <a:pos x="444" y="810"/>
              </a:cxn>
              <a:cxn ang="0">
                <a:pos x="354" y="816"/>
              </a:cxn>
              <a:cxn ang="0">
                <a:pos x="234" y="792"/>
              </a:cxn>
              <a:cxn ang="0">
                <a:pos x="204" y="768"/>
              </a:cxn>
              <a:cxn ang="0">
                <a:pos x="180" y="726"/>
              </a:cxn>
              <a:cxn ang="0">
                <a:pos x="162" y="636"/>
              </a:cxn>
              <a:cxn ang="0">
                <a:pos x="120" y="624"/>
              </a:cxn>
              <a:cxn ang="0">
                <a:pos x="78" y="612"/>
              </a:cxn>
              <a:cxn ang="0">
                <a:pos x="54" y="576"/>
              </a:cxn>
              <a:cxn ang="0">
                <a:pos x="12" y="480"/>
              </a:cxn>
              <a:cxn ang="0">
                <a:pos x="0" y="438"/>
              </a:cxn>
              <a:cxn ang="0">
                <a:pos x="90" y="318"/>
              </a:cxn>
              <a:cxn ang="0">
                <a:pos x="96" y="294"/>
              </a:cxn>
              <a:cxn ang="0">
                <a:pos x="96" y="282"/>
              </a:cxn>
              <a:cxn ang="0">
                <a:pos x="36" y="258"/>
              </a:cxn>
              <a:cxn ang="0">
                <a:pos x="18" y="234"/>
              </a:cxn>
              <a:cxn ang="0">
                <a:pos x="24" y="210"/>
              </a:cxn>
              <a:cxn ang="0">
                <a:pos x="90" y="114"/>
              </a:cxn>
              <a:cxn ang="0">
                <a:pos x="84" y="60"/>
              </a:cxn>
              <a:cxn ang="0">
                <a:pos x="84" y="0"/>
              </a:cxn>
              <a:cxn ang="0">
                <a:pos x="90" y="60"/>
              </a:cxn>
              <a:cxn ang="0">
                <a:pos x="78" y="156"/>
              </a:cxn>
              <a:cxn ang="0">
                <a:pos x="30" y="216"/>
              </a:cxn>
              <a:cxn ang="0">
                <a:pos x="24" y="234"/>
              </a:cxn>
              <a:cxn ang="0">
                <a:pos x="72" y="258"/>
              </a:cxn>
              <a:cxn ang="0">
                <a:pos x="102" y="276"/>
              </a:cxn>
              <a:cxn ang="0">
                <a:pos x="102" y="294"/>
              </a:cxn>
              <a:cxn ang="0">
                <a:pos x="12" y="414"/>
              </a:cxn>
              <a:cxn ang="0">
                <a:pos x="6" y="438"/>
              </a:cxn>
              <a:cxn ang="0">
                <a:pos x="18" y="480"/>
              </a:cxn>
              <a:cxn ang="0">
                <a:pos x="72" y="588"/>
              </a:cxn>
              <a:cxn ang="0">
                <a:pos x="84" y="606"/>
              </a:cxn>
              <a:cxn ang="0">
                <a:pos x="120" y="618"/>
              </a:cxn>
              <a:cxn ang="0">
                <a:pos x="180" y="678"/>
              </a:cxn>
              <a:cxn ang="0">
                <a:pos x="186" y="726"/>
              </a:cxn>
              <a:cxn ang="0">
                <a:pos x="210" y="762"/>
              </a:cxn>
              <a:cxn ang="0">
                <a:pos x="270" y="798"/>
              </a:cxn>
              <a:cxn ang="0">
                <a:pos x="354" y="810"/>
              </a:cxn>
              <a:cxn ang="0">
                <a:pos x="444" y="804"/>
              </a:cxn>
              <a:cxn ang="0">
                <a:pos x="534" y="738"/>
              </a:cxn>
              <a:cxn ang="0">
                <a:pos x="558" y="690"/>
              </a:cxn>
              <a:cxn ang="0">
                <a:pos x="558" y="648"/>
              </a:cxn>
              <a:cxn ang="0">
                <a:pos x="468" y="552"/>
              </a:cxn>
              <a:cxn ang="0">
                <a:pos x="432" y="516"/>
              </a:cxn>
              <a:cxn ang="0">
                <a:pos x="426" y="456"/>
              </a:cxn>
              <a:cxn ang="0">
                <a:pos x="426" y="390"/>
              </a:cxn>
              <a:cxn ang="0">
                <a:pos x="384" y="360"/>
              </a:cxn>
              <a:cxn ang="0">
                <a:pos x="318" y="330"/>
              </a:cxn>
              <a:cxn ang="0">
                <a:pos x="234" y="234"/>
              </a:cxn>
              <a:cxn ang="0">
                <a:pos x="222" y="174"/>
              </a:cxn>
            </a:cxnLst>
            <a:rect l="0" t="0" r="r" b="b"/>
            <a:pathLst>
              <a:path w="564" h="816">
                <a:moveTo>
                  <a:pt x="234" y="108"/>
                </a:moveTo>
                <a:lnTo>
                  <a:pt x="228" y="174"/>
                </a:lnTo>
                <a:lnTo>
                  <a:pt x="228" y="174"/>
                </a:lnTo>
                <a:lnTo>
                  <a:pt x="228" y="174"/>
                </a:lnTo>
                <a:lnTo>
                  <a:pt x="240" y="234"/>
                </a:lnTo>
                <a:lnTo>
                  <a:pt x="240" y="234"/>
                </a:lnTo>
                <a:lnTo>
                  <a:pt x="240" y="234"/>
                </a:lnTo>
                <a:lnTo>
                  <a:pt x="252" y="270"/>
                </a:lnTo>
                <a:lnTo>
                  <a:pt x="252" y="270"/>
                </a:lnTo>
                <a:lnTo>
                  <a:pt x="252" y="270"/>
                </a:lnTo>
                <a:lnTo>
                  <a:pt x="324" y="324"/>
                </a:lnTo>
                <a:lnTo>
                  <a:pt x="318" y="324"/>
                </a:lnTo>
                <a:lnTo>
                  <a:pt x="318" y="324"/>
                </a:lnTo>
                <a:lnTo>
                  <a:pt x="384" y="354"/>
                </a:lnTo>
                <a:lnTo>
                  <a:pt x="390" y="354"/>
                </a:lnTo>
                <a:lnTo>
                  <a:pt x="390" y="354"/>
                </a:lnTo>
                <a:lnTo>
                  <a:pt x="432" y="390"/>
                </a:lnTo>
                <a:lnTo>
                  <a:pt x="432" y="390"/>
                </a:lnTo>
                <a:lnTo>
                  <a:pt x="432" y="390"/>
                </a:lnTo>
                <a:lnTo>
                  <a:pt x="438" y="414"/>
                </a:lnTo>
                <a:lnTo>
                  <a:pt x="438" y="414"/>
                </a:lnTo>
                <a:lnTo>
                  <a:pt x="438" y="414"/>
                </a:lnTo>
                <a:lnTo>
                  <a:pt x="432" y="456"/>
                </a:lnTo>
                <a:lnTo>
                  <a:pt x="432" y="456"/>
                </a:lnTo>
                <a:lnTo>
                  <a:pt x="432" y="456"/>
                </a:lnTo>
                <a:lnTo>
                  <a:pt x="438" y="510"/>
                </a:lnTo>
                <a:lnTo>
                  <a:pt x="438" y="510"/>
                </a:lnTo>
                <a:lnTo>
                  <a:pt x="438" y="510"/>
                </a:lnTo>
                <a:lnTo>
                  <a:pt x="474" y="546"/>
                </a:lnTo>
                <a:lnTo>
                  <a:pt x="474" y="546"/>
                </a:lnTo>
                <a:lnTo>
                  <a:pt x="474" y="546"/>
                </a:lnTo>
                <a:lnTo>
                  <a:pt x="522" y="588"/>
                </a:lnTo>
                <a:lnTo>
                  <a:pt x="522" y="588"/>
                </a:lnTo>
                <a:lnTo>
                  <a:pt x="522" y="588"/>
                </a:lnTo>
                <a:lnTo>
                  <a:pt x="564" y="642"/>
                </a:lnTo>
                <a:lnTo>
                  <a:pt x="564" y="642"/>
                </a:lnTo>
                <a:lnTo>
                  <a:pt x="564" y="642"/>
                </a:lnTo>
                <a:lnTo>
                  <a:pt x="564" y="690"/>
                </a:lnTo>
                <a:lnTo>
                  <a:pt x="564" y="690"/>
                </a:lnTo>
                <a:lnTo>
                  <a:pt x="564" y="690"/>
                </a:lnTo>
                <a:lnTo>
                  <a:pt x="540" y="738"/>
                </a:lnTo>
                <a:lnTo>
                  <a:pt x="540" y="744"/>
                </a:lnTo>
                <a:lnTo>
                  <a:pt x="540" y="744"/>
                </a:lnTo>
                <a:lnTo>
                  <a:pt x="498" y="792"/>
                </a:lnTo>
                <a:lnTo>
                  <a:pt x="492" y="792"/>
                </a:lnTo>
                <a:lnTo>
                  <a:pt x="492" y="792"/>
                </a:lnTo>
                <a:lnTo>
                  <a:pt x="444" y="810"/>
                </a:lnTo>
                <a:lnTo>
                  <a:pt x="444" y="810"/>
                </a:lnTo>
                <a:lnTo>
                  <a:pt x="444" y="810"/>
                </a:lnTo>
                <a:lnTo>
                  <a:pt x="354" y="816"/>
                </a:lnTo>
                <a:lnTo>
                  <a:pt x="354" y="816"/>
                </a:lnTo>
                <a:lnTo>
                  <a:pt x="354" y="816"/>
                </a:lnTo>
                <a:lnTo>
                  <a:pt x="270" y="804"/>
                </a:lnTo>
                <a:lnTo>
                  <a:pt x="270" y="804"/>
                </a:lnTo>
                <a:lnTo>
                  <a:pt x="270" y="804"/>
                </a:lnTo>
                <a:lnTo>
                  <a:pt x="234" y="792"/>
                </a:lnTo>
                <a:lnTo>
                  <a:pt x="234" y="792"/>
                </a:lnTo>
                <a:lnTo>
                  <a:pt x="234" y="792"/>
                </a:lnTo>
                <a:lnTo>
                  <a:pt x="204" y="768"/>
                </a:lnTo>
                <a:lnTo>
                  <a:pt x="204" y="768"/>
                </a:lnTo>
                <a:lnTo>
                  <a:pt x="204" y="768"/>
                </a:lnTo>
                <a:lnTo>
                  <a:pt x="180" y="732"/>
                </a:lnTo>
                <a:lnTo>
                  <a:pt x="180" y="726"/>
                </a:lnTo>
                <a:lnTo>
                  <a:pt x="180" y="726"/>
                </a:lnTo>
                <a:lnTo>
                  <a:pt x="174" y="678"/>
                </a:lnTo>
                <a:lnTo>
                  <a:pt x="174" y="678"/>
                </a:lnTo>
                <a:lnTo>
                  <a:pt x="174" y="678"/>
                </a:lnTo>
                <a:lnTo>
                  <a:pt x="162" y="636"/>
                </a:lnTo>
                <a:lnTo>
                  <a:pt x="162" y="642"/>
                </a:lnTo>
                <a:lnTo>
                  <a:pt x="162" y="642"/>
                </a:lnTo>
                <a:lnTo>
                  <a:pt x="120" y="624"/>
                </a:lnTo>
                <a:lnTo>
                  <a:pt x="120" y="624"/>
                </a:lnTo>
                <a:lnTo>
                  <a:pt x="120" y="624"/>
                </a:lnTo>
                <a:lnTo>
                  <a:pt x="78" y="612"/>
                </a:lnTo>
                <a:lnTo>
                  <a:pt x="78" y="612"/>
                </a:lnTo>
                <a:lnTo>
                  <a:pt x="78" y="612"/>
                </a:lnTo>
                <a:lnTo>
                  <a:pt x="66" y="594"/>
                </a:lnTo>
                <a:lnTo>
                  <a:pt x="66" y="594"/>
                </a:lnTo>
                <a:lnTo>
                  <a:pt x="66" y="594"/>
                </a:lnTo>
                <a:lnTo>
                  <a:pt x="54" y="576"/>
                </a:lnTo>
                <a:lnTo>
                  <a:pt x="54" y="570"/>
                </a:lnTo>
                <a:lnTo>
                  <a:pt x="54" y="570"/>
                </a:lnTo>
                <a:lnTo>
                  <a:pt x="12" y="480"/>
                </a:lnTo>
                <a:lnTo>
                  <a:pt x="12" y="480"/>
                </a:lnTo>
                <a:lnTo>
                  <a:pt x="12" y="480"/>
                </a:lnTo>
                <a:lnTo>
                  <a:pt x="0" y="438"/>
                </a:lnTo>
                <a:lnTo>
                  <a:pt x="0" y="438"/>
                </a:lnTo>
                <a:lnTo>
                  <a:pt x="0" y="438"/>
                </a:lnTo>
                <a:lnTo>
                  <a:pt x="6" y="408"/>
                </a:lnTo>
                <a:lnTo>
                  <a:pt x="6" y="408"/>
                </a:lnTo>
                <a:lnTo>
                  <a:pt x="6" y="408"/>
                </a:lnTo>
                <a:lnTo>
                  <a:pt x="90" y="318"/>
                </a:lnTo>
                <a:lnTo>
                  <a:pt x="90" y="318"/>
                </a:lnTo>
                <a:lnTo>
                  <a:pt x="90" y="318"/>
                </a:lnTo>
                <a:lnTo>
                  <a:pt x="96" y="294"/>
                </a:lnTo>
                <a:lnTo>
                  <a:pt x="96" y="294"/>
                </a:lnTo>
                <a:lnTo>
                  <a:pt x="96" y="294"/>
                </a:lnTo>
                <a:lnTo>
                  <a:pt x="96" y="276"/>
                </a:lnTo>
                <a:lnTo>
                  <a:pt x="96" y="282"/>
                </a:lnTo>
                <a:lnTo>
                  <a:pt x="96" y="282"/>
                </a:lnTo>
                <a:lnTo>
                  <a:pt x="72" y="264"/>
                </a:lnTo>
                <a:lnTo>
                  <a:pt x="72" y="264"/>
                </a:lnTo>
                <a:lnTo>
                  <a:pt x="72" y="264"/>
                </a:lnTo>
                <a:lnTo>
                  <a:pt x="36" y="258"/>
                </a:lnTo>
                <a:lnTo>
                  <a:pt x="36" y="258"/>
                </a:lnTo>
                <a:lnTo>
                  <a:pt x="36" y="258"/>
                </a:lnTo>
                <a:lnTo>
                  <a:pt x="18" y="240"/>
                </a:lnTo>
                <a:lnTo>
                  <a:pt x="18" y="234"/>
                </a:lnTo>
                <a:lnTo>
                  <a:pt x="18" y="234"/>
                </a:lnTo>
                <a:lnTo>
                  <a:pt x="24" y="210"/>
                </a:lnTo>
                <a:lnTo>
                  <a:pt x="24" y="210"/>
                </a:lnTo>
                <a:lnTo>
                  <a:pt x="24" y="210"/>
                </a:lnTo>
                <a:lnTo>
                  <a:pt x="72" y="156"/>
                </a:lnTo>
                <a:lnTo>
                  <a:pt x="72" y="156"/>
                </a:lnTo>
                <a:lnTo>
                  <a:pt x="72" y="156"/>
                </a:lnTo>
                <a:lnTo>
                  <a:pt x="90" y="114"/>
                </a:lnTo>
                <a:lnTo>
                  <a:pt x="90" y="114"/>
                </a:lnTo>
                <a:lnTo>
                  <a:pt x="90" y="114"/>
                </a:lnTo>
                <a:lnTo>
                  <a:pt x="84" y="60"/>
                </a:lnTo>
                <a:lnTo>
                  <a:pt x="84" y="60"/>
                </a:lnTo>
                <a:lnTo>
                  <a:pt x="84" y="60"/>
                </a:lnTo>
                <a:lnTo>
                  <a:pt x="78" y="0"/>
                </a:lnTo>
                <a:lnTo>
                  <a:pt x="78" y="0"/>
                </a:lnTo>
                <a:lnTo>
                  <a:pt x="84" y="0"/>
                </a:lnTo>
                <a:lnTo>
                  <a:pt x="84" y="0"/>
                </a:lnTo>
                <a:lnTo>
                  <a:pt x="90" y="60"/>
                </a:lnTo>
                <a:lnTo>
                  <a:pt x="90" y="60"/>
                </a:lnTo>
                <a:lnTo>
                  <a:pt x="90" y="60"/>
                </a:lnTo>
                <a:lnTo>
                  <a:pt x="96" y="114"/>
                </a:lnTo>
                <a:lnTo>
                  <a:pt x="96" y="114"/>
                </a:lnTo>
                <a:lnTo>
                  <a:pt x="96" y="114"/>
                </a:lnTo>
                <a:lnTo>
                  <a:pt x="78" y="156"/>
                </a:lnTo>
                <a:lnTo>
                  <a:pt x="78" y="156"/>
                </a:lnTo>
                <a:lnTo>
                  <a:pt x="78" y="162"/>
                </a:lnTo>
                <a:lnTo>
                  <a:pt x="30" y="216"/>
                </a:lnTo>
                <a:lnTo>
                  <a:pt x="30" y="216"/>
                </a:lnTo>
                <a:lnTo>
                  <a:pt x="30" y="210"/>
                </a:lnTo>
                <a:lnTo>
                  <a:pt x="24" y="234"/>
                </a:lnTo>
                <a:lnTo>
                  <a:pt x="24" y="234"/>
                </a:lnTo>
                <a:lnTo>
                  <a:pt x="24" y="234"/>
                </a:lnTo>
                <a:lnTo>
                  <a:pt x="42" y="252"/>
                </a:lnTo>
                <a:lnTo>
                  <a:pt x="42" y="252"/>
                </a:lnTo>
                <a:lnTo>
                  <a:pt x="36" y="252"/>
                </a:lnTo>
                <a:lnTo>
                  <a:pt x="72" y="258"/>
                </a:lnTo>
                <a:lnTo>
                  <a:pt x="72" y="258"/>
                </a:lnTo>
                <a:lnTo>
                  <a:pt x="78" y="258"/>
                </a:lnTo>
                <a:lnTo>
                  <a:pt x="102" y="276"/>
                </a:lnTo>
                <a:lnTo>
                  <a:pt x="102" y="276"/>
                </a:lnTo>
                <a:lnTo>
                  <a:pt x="102" y="276"/>
                </a:lnTo>
                <a:lnTo>
                  <a:pt x="102" y="294"/>
                </a:lnTo>
                <a:lnTo>
                  <a:pt x="102" y="294"/>
                </a:lnTo>
                <a:lnTo>
                  <a:pt x="102" y="294"/>
                </a:lnTo>
                <a:lnTo>
                  <a:pt x="96" y="318"/>
                </a:lnTo>
                <a:lnTo>
                  <a:pt x="96" y="318"/>
                </a:lnTo>
                <a:lnTo>
                  <a:pt x="96" y="324"/>
                </a:lnTo>
                <a:lnTo>
                  <a:pt x="12" y="414"/>
                </a:lnTo>
                <a:lnTo>
                  <a:pt x="12" y="414"/>
                </a:lnTo>
                <a:lnTo>
                  <a:pt x="12" y="408"/>
                </a:lnTo>
                <a:lnTo>
                  <a:pt x="6" y="438"/>
                </a:lnTo>
                <a:lnTo>
                  <a:pt x="6" y="438"/>
                </a:lnTo>
                <a:lnTo>
                  <a:pt x="6" y="438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60" y="570"/>
                </a:lnTo>
                <a:lnTo>
                  <a:pt x="60" y="570"/>
                </a:lnTo>
                <a:lnTo>
                  <a:pt x="60" y="570"/>
                </a:lnTo>
                <a:lnTo>
                  <a:pt x="72" y="588"/>
                </a:lnTo>
                <a:lnTo>
                  <a:pt x="72" y="588"/>
                </a:lnTo>
                <a:lnTo>
                  <a:pt x="72" y="588"/>
                </a:lnTo>
                <a:lnTo>
                  <a:pt x="84" y="606"/>
                </a:lnTo>
                <a:lnTo>
                  <a:pt x="84" y="606"/>
                </a:lnTo>
                <a:lnTo>
                  <a:pt x="78" y="606"/>
                </a:lnTo>
                <a:lnTo>
                  <a:pt x="120" y="618"/>
                </a:lnTo>
                <a:lnTo>
                  <a:pt x="120" y="618"/>
                </a:lnTo>
                <a:lnTo>
                  <a:pt x="120" y="618"/>
                </a:lnTo>
                <a:lnTo>
                  <a:pt x="162" y="636"/>
                </a:lnTo>
                <a:lnTo>
                  <a:pt x="162" y="636"/>
                </a:lnTo>
                <a:lnTo>
                  <a:pt x="168" y="636"/>
                </a:lnTo>
                <a:lnTo>
                  <a:pt x="180" y="678"/>
                </a:lnTo>
                <a:lnTo>
                  <a:pt x="180" y="678"/>
                </a:lnTo>
                <a:lnTo>
                  <a:pt x="180" y="678"/>
                </a:lnTo>
                <a:lnTo>
                  <a:pt x="186" y="726"/>
                </a:lnTo>
                <a:lnTo>
                  <a:pt x="186" y="726"/>
                </a:lnTo>
                <a:lnTo>
                  <a:pt x="186" y="726"/>
                </a:lnTo>
                <a:lnTo>
                  <a:pt x="210" y="762"/>
                </a:lnTo>
                <a:lnTo>
                  <a:pt x="210" y="762"/>
                </a:lnTo>
                <a:lnTo>
                  <a:pt x="210" y="762"/>
                </a:lnTo>
                <a:lnTo>
                  <a:pt x="240" y="786"/>
                </a:lnTo>
                <a:lnTo>
                  <a:pt x="240" y="786"/>
                </a:lnTo>
                <a:lnTo>
                  <a:pt x="234" y="786"/>
                </a:lnTo>
                <a:lnTo>
                  <a:pt x="270" y="798"/>
                </a:lnTo>
                <a:lnTo>
                  <a:pt x="270" y="798"/>
                </a:lnTo>
                <a:lnTo>
                  <a:pt x="270" y="798"/>
                </a:lnTo>
                <a:lnTo>
                  <a:pt x="354" y="810"/>
                </a:lnTo>
                <a:lnTo>
                  <a:pt x="354" y="810"/>
                </a:lnTo>
                <a:lnTo>
                  <a:pt x="354" y="810"/>
                </a:lnTo>
                <a:lnTo>
                  <a:pt x="444" y="804"/>
                </a:lnTo>
                <a:lnTo>
                  <a:pt x="444" y="804"/>
                </a:lnTo>
                <a:lnTo>
                  <a:pt x="444" y="804"/>
                </a:lnTo>
                <a:lnTo>
                  <a:pt x="492" y="786"/>
                </a:lnTo>
                <a:lnTo>
                  <a:pt x="492" y="786"/>
                </a:lnTo>
                <a:lnTo>
                  <a:pt x="492" y="786"/>
                </a:lnTo>
                <a:lnTo>
                  <a:pt x="534" y="738"/>
                </a:lnTo>
                <a:lnTo>
                  <a:pt x="534" y="738"/>
                </a:lnTo>
                <a:lnTo>
                  <a:pt x="534" y="738"/>
                </a:lnTo>
                <a:lnTo>
                  <a:pt x="558" y="690"/>
                </a:lnTo>
                <a:lnTo>
                  <a:pt x="558" y="690"/>
                </a:lnTo>
                <a:lnTo>
                  <a:pt x="558" y="690"/>
                </a:lnTo>
                <a:lnTo>
                  <a:pt x="558" y="642"/>
                </a:lnTo>
                <a:lnTo>
                  <a:pt x="558" y="642"/>
                </a:lnTo>
                <a:lnTo>
                  <a:pt x="558" y="648"/>
                </a:lnTo>
                <a:lnTo>
                  <a:pt x="516" y="594"/>
                </a:lnTo>
                <a:lnTo>
                  <a:pt x="516" y="594"/>
                </a:lnTo>
                <a:lnTo>
                  <a:pt x="516" y="594"/>
                </a:lnTo>
                <a:lnTo>
                  <a:pt x="468" y="552"/>
                </a:lnTo>
                <a:lnTo>
                  <a:pt x="468" y="552"/>
                </a:lnTo>
                <a:lnTo>
                  <a:pt x="468" y="552"/>
                </a:lnTo>
                <a:lnTo>
                  <a:pt x="432" y="516"/>
                </a:lnTo>
                <a:lnTo>
                  <a:pt x="432" y="516"/>
                </a:lnTo>
                <a:lnTo>
                  <a:pt x="432" y="510"/>
                </a:lnTo>
                <a:lnTo>
                  <a:pt x="426" y="456"/>
                </a:lnTo>
                <a:lnTo>
                  <a:pt x="426" y="456"/>
                </a:lnTo>
                <a:lnTo>
                  <a:pt x="426" y="456"/>
                </a:lnTo>
                <a:lnTo>
                  <a:pt x="432" y="414"/>
                </a:lnTo>
                <a:lnTo>
                  <a:pt x="432" y="414"/>
                </a:lnTo>
                <a:lnTo>
                  <a:pt x="432" y="414"/>
                </a:lnTo>
                <a:lnTo>
                  <a:pt x="426" y="390"/>
                </a:lnTo>
                <a:lnTo>
                  <a:pt x="426" y="390"/>
                </a:lnTo>
                <a:lnTo>
                  <a:pt x="426" y="396"/>
                </a:lnTo>
                <a:lnTo>
                  <a:pt x="384" y="360"/>
                </a:lnTo>
                <a:lnTo>
                  <a:pt x="384" y="360"/>
                </a:lnTo>
                <a:lnTo>
                  <a:pt x="384" y="360"/>
                </a:lnTo>
                <a:lnTo>
                  <a:pt x="318" y="330"/>
                </a:lnTo>
                <a:lnTo>
                  <a:pt x="318" y="330"/>
                </a:lnTo>
                <a:lnTo>
                  <a:pt x="318" y="330"/>
                </a:lnTo>
                <a:lnTo>
                  <a:pt x="246" y="276"/>
                </a:lnTo>
                <a:lnTo>
                  <a:pt x="246" y="276"/>
                </a:lnTo>
                <a:lnTo>
                  <a:pt x="246" y="270"/>
                </a:lnTo>
                <a:lnTo>
                  <a:pt x="234" y="234"/>
                </a:lnTo>
                <a:lnTo>
                  <a:pt x="234" y="234"/>
                </a:lnTo>
                <a:lnTo>
                  <a:pt x="234" y="234"/>
                </a:lnTo>
                <a:lnTo>
                  <a:pt x="222" y="174"/>
                </a:lnTo>
                <a:lnTo>
                  <a:pt x="222" y="174"/>
                </a:lnTo>
                <a:lnTo>
                  <a:pt x="222" y="174"/>
                </a:lnTo>
                <a:lnTo>
                  <a:pt x="228" y="108"/>
                </a:lnTo>
                <a:lnTo>
                  <a:pt x="234" y="108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43" name="Freeform 7"/>
          <p:cNvSpPr>
            <a:spLocks/>
          </p:cNvSpPr>
          <p:nvPr/>
        </p:nvSpPr>
        <p:spPr bwMode="auto">
          <a:xfrm>
            <a:off x="2638425" y="1924050"/>
            <a:ext cx="161925" cy="363538"/>
          </a:xfrm>
          <a:custGeom>
            <a:avLst/>
            <a:gdLst/>
            <a:ahLst/>
            <a:cxnLst>
              <a:cxn ang="0">
                <a:pos x="0" y="229"/>
              </a:cxn>
              <a:cxn ang="0">
                <a:pos x="24" y="169"/>
              </a:cxn>
              <a:cxn ang="0">
                <a:pos x="24" y="169"/>
              </a:cxn>
              <a:cxn ang="0">
                <a:pos x="24" y="169"/>
              </a:cxn>
              <a:cxn ang="0">
                <a:pos x="66" y="115"/>
              </a:cxn>
              <a:cxn ang="0">
                <a:pos x="66" y="115"/>
              </a:cxn>
              <a:cxn ang="0">
                <a:pos x="66" y="115"/>
              </a:cxn>
              <a:cxn ang="0">
                <a:pos x="96" y="54"/>
              </a:cxn>
              <a:cxn ang="0">
                <a:pos x="96" y="54"/>
              </a:cxn>
              <a:cxn ang="0">
                <a:pos x="96" y="54"/>
              </a:cxn>
              <a:cxn ang="0">
                <a:pos x="96" y="30"/>
              </a:cxn>
              <a:cxn ang="0">
                <a:pos x="96" y="36"/>
              </a:cxn>
              <a:cxn ang="0">
                <a:pos x="96" y="36"/>
              </a:cxn>
              <a:cxn ang="0">
                <a:pos x="78" y="18"/>
              </a:cxn>
              <a:cxn ang="0">
                <a:pos x="78" y="18"/>
              </a:cxn>
              <a:cxn ang="0">
                <a:pos x="78" y="18"/>
              </a:cxn>
              <a:cxn ang="0">
                <a:pos x="48" y="6"/>
              </a:cxn>
              <a:cxn ang="0">
                <a:pos x="48" y="6"/>
              </a:cxn>
              <a:cxn ang="0">
                <a:pos x="48" y="0"/>
              </a:cxn>
              <a:cxn ang="0">
                <a:pos x="48" y="0"/>
              </a:cxn>
              <a:cxn ang="0">
                <a:pos x="78" y="12"/>
              </a:cxn>
              <a:cxn ang="0">
                <a:pos x="78" y="12"/>
              </a:cxn>
              <a:cxn ang="0">
                <a:pos x="84" y="12"/>
              </a:cxn>
              <a:cxn ang="0">
                <a:pos x="102" y="30"/>
              </a:cxn>
              <a:cxn ang="0">
                <a:pos x="102" y="30"/>
              </a:cxn>
              <a:cxn ang="0">
                <a:pos x="102" y="30"/>
              </a:cxn>
              <a:cxn ang="0">
                <a:pos x="102" y="54"/>
              </a:cxn>
              <a:cxn ang="0">
                <a:pos x="102" y="54"/>
              </a:cxn>
              <a:cxn ang="0">
                <a:pos x="102" y="54"/>
              </a:cxn>
              <a:cxn ang="0">
                <a:pos x="72" y="115"/>
              </a:cxn>
              <a:cxn ang="0">
                <a:pos x="72" y="115"/>
              </a:cxn>
              <a:cxn ang="0">
                <a:pos x="72" y="121"/>
              </a:cxn>
              <a:cxn ang="0">
                <a:pos x="30" y="175"/>
              </a:cxn>
              <a:cxn ang="0">
                <a:pos x="30" y="175"/>
              </a:cxn>
              <a:cxn ang="0">
                <a:pos x="30" y="169"/>
              </a:cxn>
              <a:cxn ang="0">
                <a:pos x="6" y="229"/>
              </a:cxn>
              <a:cxn ang="0">
                <a:pos x="0" y="229"/>
              </a:cxn>
            </a:cxnLst>
            <a:rect l="0" t="0" r="r" b="b"/>
            <a:pathLst>
              <a:path w="102" h="229">
                <a:moveTo>
                  <a:pt x="0" y="229"/>
                </a:moveTo>
                <a:lnTo>
                  <a:pt x="24" y="169"/>
                </a:lnTo>
                <a:lnTo>
                  <a:pt x="24" y="169"/>
                </a:lnTo>
                <a:lnTo>
                  <a:pt x="24" y="169"/>
                </a:lnTo>
                <a:lnTo>
                  <a:pt x="66" y="115"/>
                </a:lnTo>
                <a:lnTo>
                  <a:pt x="66" y="115"/>
                </a:lnTo>
                <a:lnTo>
                  <a:pt x="66" y="115"/>
                </a:lnTo>
                <a:lnTo>
                  <a:pt x="96" y="54"/>
                </a:lnTo>
                <a:lnTo>
                  <a:pt x="96" y="54"/>
                </a:lnTo>
                <a:lnTo>
                  <a:pt x="96" y="54"/>
                </a:lnTo>
                <a:lnTo>
                  <a:pt x="96" y="30"/>
                </a:lnTo>
                <a:lnTo>
                  <a:pt x="96" y="36"/>
                </a:lnTo>
                <a:lnTo>
                  <a:pt x="96" y="36"/>
                </a:lnTo>
                <a:lnTo>
                  <a:pt x="78" y="18"/>
                </a:lnTo>
                <a:lnTo>
                  <a:pt x="78" y="18"/>
                </a:lnTo>
                <a:lnTo>
                  <a:pt x="78" y="18"/>
                </a:lnTo>
                <a:lnTo>
                  <a:pt x="48" y="6"/>
                </a:lnTo>
                <a:lnTo>
                  <a:pt x="48" y="6"/>
                </a:lnTo>
                <a:lnTo>
                  <a:pt x="48" y="0"/>
                </a:lnTo>
                <a:lnTo>
                  <a:pt x="48" y="0"/>
                </a:lnTo>
                <a:lnTo>
                  <a:pt x="78" y="12"/>
                </a:lnTo>
                <a:lnTo>
                  <a:pt x="78" y="12"/>
                </a:lnTo>
                <a:lnTo>
                  <a:pt x="84" y="12"/>
                </a:lnTo>
                <a:lnTo>
                  <a:pt x="102" y="30"/>
                </a:lnTo>
                <a:lnTo>
                  <a:pt x="102" y="30"/>
                </a:lnTo>
                <a:lnTo>
                  <a:pt x="102" y="30"/>
                </a:lnTo>
                <a:lnTo>
                  <a:pt x="102" y="54"/>
                </a:lnTo>
                <a:lnTo>
                  <a:pt x="102" y="54"/>
                </a:lnTo>
                <a:lnTo>
                  <a:pt x="102" y="54"/>
                </a:lnTo>
                <a:lnTo>
                  <a:pt x="72" y="115"/>
                </a:lnTo>
                <a:lnTo>
                  <a:pt x="72" y="115"/>
                </a:lnTo>
                <a:lnTo>
                  <a:pt x="72" y="121"/>
                </a:lnTo>
                <a:lnTo>
                  <a:pt x="30" y="175"/>
                </a:lnTo>
                <a:lnTo>
                  <a:pt x="30" y="175"/>
                </a:lnTo>
                <a:lnTo>
                  <a:pt x="30" y="169"/>
                </a:lnTo>
                <a:lnTo>
                  <a:pt x="6" y="229"/>
                </a:lnTo>
                <a:lnTo>
                  <a:pt x="0" y="229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44" name="Rectangle 8"/>
          <p:cNvSpPr>
            <a:spLocks noChangeArrowheads="1"/>
          </p:cNvSpPr>
          <p:nvPr/>
        </p:nvSpPr>
        <p:spPr bwMode="auto">
          <a:xfrm>
            <a:off x="2628900" y="1933575"/>
            <a:ext cx="1588" cy="95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45" name="Freeform 9"/>
          <p:cNvSpPr>
            <a:spLocks/>
          </p:cNvSpPr>
          <p:nvPr/>
        </p:nvSpPr>
        <p:spPr bwMode="auto">
          <a:xfrm>
            <a:off x="2628900" y="1924050"/>
            <a:ext cx="85725" cy="19050"/>
          </a:xfrm>
          <a:custGeom>
            <a:avLst/>
            <a:gdLst/>
            <a:ahLst/>
            <a:cxnLst>
              <a:cxn ang="0">
                <a:pos x="54" y="6"/>
              </a:cxn>
              <a:cxn ang="0">
                <a:pos x="54" y="0"/>
              </a:cxn>
              <a:cxn ang="0">
                <a:pos x="0" y="6"/>
              </a:cxn>
              <a:cxn ang="0">
                <a:pos x="0" y="12"/>
              </a:cxn>
              <a:cxn ang="0">
                <a:pos x="54" y="6"/>
              </a:cxn>
            </a:cxnLst>
            <a:rect l="0" t="0" r="r" b="b"/>
            <a:pathLst>
              <a:path w="54" h="12">
                <a:moveTo>
                  <a:pt x="54" y="6"/>
                </a:moveTo>
                <a:lnTo>
                  <a:pt x="54" y="0"/>
                </a:lnTo>
                <a:lnTo>
                  <a:pt x="0" y="6"/>
                </a:lnTo>
                <a:lnTo>
                  <a:pt x="0" y="12"/>
                </a:lnTo>
                <a:lnTo>
                  <a:pt x="54" y="6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46" name="Rectangle 10"/>
          <p:cNvSpPr>
            <a:spLocks noChangeArrowheads="1"/>
          </p:cNvSpPr>
          <p:nvPr/>
        </p:nvSpPr>
        <p:spPr bwMode="auto">
          <a:xfrm>
            <a:off x="4591050" y="3783013"/>
            <a:ext cx="1588" cy="95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47" name="Freeform 11"/>
          <p:cNvSpPr>
            <a:spLocks/>
          </p:cNvSpPr>
          <p:nvPr/>
        </p:nvSpPr>
        <p:spPr bwMode="auto">
          <a:xfrm>
            <a:off x="4333875" y="3783013"/>
            <a:ext cx="257175" cy="790575"/>
          </a:xfrm>
          <a:custGeom>
            <a:avLst/>
            <a:gdLst/>
            <a:ahLst/>
            <a:cxnLst>
              <a:cxn ang="0">
                <a:pos x="126" y="6"/>
              </a:cxn>
              <a:cxn ang="0">
                <a:pos x="126" y="6"/>
              </a:cxn>
              <a:cxn ang="0">
                <a:pos x="108" y="12"/>
              </a:cxn>
              <a:cxn ang="0">
                <a:pos x="96" y="18"/>
              </a:cxn>
              <a:cxn ang="0">
                <a:pos x="102" y="12"/>
              </a:cxn>
              <a:cxn ang="0">
                <a:pos x="96" y="30"/>
              </a:cxn>
              <a:cxn ang="0">
                <a:pos x="84" y="42"/>
              </a:cxn>
              <a:cxn ang="0">
                <a:pos x="84" y="36"/>
              </a:cxn>
              <a:cxn ang="0">
                <a:pos x="84" y="60"/>
              </a:cxn>
              <a:cxn ang="0">
                <a:pos x="78" y="84"/>
              </a:cxn>
              <a:cxn ang="0">
                <a:pos x="78" y="84"/>
              </a:cxn>
              <a:cxn ang="0">
                <a:pos x="78" y="108"/>
              </a:cxn>
              <a:cxn ang="0">
                <a:pos x="78" y="138"/>
              </a:cxn>
              <a:cxn ang="0">
                <a:pos x="78" y="138"/>
              </a:cxn>
              <a:cxn ang="0">
                <a:pos x="72" y="180"/>
              </a:cxn>
              <a:cxn ang="0">
                <a:pos x="66" y="222"/>
              </a:cxn>
              <a:cxn ang="0">
                <a:pos x="66" y="222"/>
              </a:cxn>
              <a:cxn ang="0">
                <a:pos x="66" y="288"/>
              </a:cxn>
              <a:cxn ang="0">
                <a:pos x="60" y="348"/>
              </a:cxn>
              <a:cxn ang="0">
                <a:pos x="60" y="348"/>
              </a:cxn>
              <a:cxn ang="0">
                <a:pos x="54" y="390"/>
              </a:cxn>
              <a:cxn ang="0">
                <a:pos x="48" y="426"/>
              </a:cxn>
              <a:cxn ang="0">
                <a:pos x="48" y="426"/>
              </a:cxn>
              <a:cxn ang="0">
                <a:pos x="36" y="450"/>
              </a:cxn>
              <a:cxn ang="0">
                <a:pos x="24" y="474"/>
              </a:cxn>
              <a:cxn ang="0">
                <a:pos x="24" y="480"/>
              </a:cxn>
              <a:cxn ang="0">
                <a:pos x="6" y="498"/>
              </a:cxn>
              <a:cxn ang="0">
                <a:pos x="0" y="492"/>
              </a:cxn>
              <a:cxn ang="0">
                <a:pos x="18" y="474"/>
              </a:cxn>
              <a:cxn ang="0">
                <a:pos x="30" y="450"/>
              </a:cxn>
              <a:cxn ang="0">
                <a:pos x="30" y="450"/>
              </a:cxn>
              <a:cxn ang="0">
                <a:pos x="42" y="426"/>
              </a:cxn>
              <a:cxn ang="0">
                <a:pos x="48" y="390"/>
              </a:cxn>
              <a:cxn ang="0">
                <a:pos x="48" y="390"/>
              </a:cxn>
              <a:cxn ang="0">
                <a:pos x="54" y="348"/>
              </a:cxn>
              <a:cxn ang="0">
                <a:pos x="60" y="288"/>
              </a:cxn>
              <a:cxn ang="0">
                <a:pos x="60" y="288"/>
              </a:cxn>
              <a:cxn ang="0">
                <a:pos x="60" y="222"/>
              </a:cxn>
              <a:cxn ang="0">
                <a:pos x="66" y="180"/>
              </a:cxn>
              <a:cxn ang="0">
                <a:pos x="66" y="180"/>
              </a:cxn>
              <a:cxn ang="0">
                <a:pos x="72" y="138"/>
              </a:cxn>
              <a:cxn ang="0">
                <a:pos x="72" y="108"/>
              </a:cxn>
              <a:cxn ang="0">
                <a:pos x="72" y="108"/>
              </a:cxn>
              <a:cxn ang="0">
                <a:pos x="72" y="84"/>
              </a:cxn>
              <a:cxn ang="0">
                <a:pos x="78" y="60"/>
              </a:cxn>
              <a:cxn ang="0">
                <a:pos x="78" y="60"/>
              </a:cxn>
              <a:cxn ang="0">
                <a:pos x="78" y="36"/>
              </a:cxn>
              <a:cxn ang="0">
                <a:pos x="90" y="24"/>
              </a:cxn>
              <a:cxn ang="0">
                <a:pos x="90" y="24"/>
              </a:cxn>
              <a:cxn ang="0">
                <a:pos x="96" y="12"/>
              </a:cxn>
              <a:cxn ang="0">
                <a:pos x="108" y="6"/>
              </a:cxn>
              <a:cxn ang="0">
                <a:pos x="108" y="6"/>
              </a:cxn>
              <a:cxn ang="0">
                <a:pos x="126" y="0"/>
              </a:cxn>
              <a:cxn ang="0">
                <a:pos x="162" y="0"/>
              </a:cxn>
            </a:cxnLst>
            <a:rect l="0" t="0" r="r" b="b"/>
            <a:pathLst>
              <a:path w="162" h="498">
                <a:moveTo>
                  <a:pt x="162" y="6"/>
                </a:moveTo>
                <a:lnTo>
                  <a:pt x="126" y="6"/>
                </a:lnTo>
                <a:lnTo>
                  <a:pt x="126" y="6"/>
                </a:lnTo>
                <a:lnTo>
                  <a:pt x="126" y="6"/>
                </a:lnTo>
                <a:lnTo>
                  <a:pt x="108" y="12"/>
                </a:lnTo>
                <a:lnTo>
                  <a:pt x="108" y="12"/>
                </a:lnTo>
                <a:lnTo>
                  <a:pt x="108" y="12"/>
                </a:lnTo>
                <a:lnTo>
                  <a:pt x="96" y="18"/>
                </a:lnTo>
                <a:lnTo>
                  <a:pt x="102" y="12"/>
                </a:lnTo>
                <a:lnTo>
                  <a:pt x="102" y="12"/>
                </a:lnTo>
                <a:lnTo>
                  <a:pt x="96" y="24"/>
                </a:lnTo>
                <a:lnTo>
                  <a:pt x="96" y="30"/>
                </a:lnTo>
                <a:lnTo>
                  <a:pt x="96" y="30"/>
                </a:lnTo>
                <a:lnTo>
                  <a:pt x="84" y="42"/>
                </a:lnTo>
                <a:lnTo>
                  <a:pt x="84" y="36"/>
                </a:lnTo>
                <a:lnTo>
                  <a:pt x="84" y="36"/>
                </a:lnTo>
                <a:lnTo>
                  <a:pt x="84" y="60"/>
                </a:lnTo>
                <a:lnTo>
                  <a:pt x="84" y="60"/>
                </a:lnTo>
                <a:lnTo>
                  <a:pt x="84" y="60"/>
                </a:lnTo>
                <a:lnTo>
                  <a:pt x="78" y="84"/>
                </a:lnTo>
                <a:lnTo>
                  <a:pt x="78" y="84"/>
                </a:lnTo>
                <a:lnTo>
                  <a:pt x="78" y="84"/>
                </a:lnTo>
                <a:lnTo>
                  <a:pt x="78" y="108"/>
                </a:lnTo>
                <a:lnTo>
                  <a:pt x="78" y="108"/>
                </a:lnTo>
                <a:lnTo>
                  <a:pt x="78" y="108"/>
                </a:lnTo>
                <a:lnTo>
                  <a:pt x="78" y="138"/>
                </a:lnTo>
                <a:lnTo>
                  <a:pt x="78" y="138"/>
                </a:lnTo>
                <a:lnTo>
                  <a:pt x="78" y="138"/>
                </a:lnTo>
                <a:lnTo>
                  <a:pt x="72" y="180"/>
                </a:lnTo>
                <a:lnTo>
                  <a:pt x="72" y="180"/>
                </a:lnTo>
                <a:lnTo>
                  <a:pt x="72" y="180"/>
                </a:lnTo>
                <a:lnTo>
                  <a:pt x="66" y="222"/>
                </a:lnTo>
                <a:lnTo>
                  <a:pt x="66" y="222"/>
                </a:lnTo>
                <a:lnTo>
                  <a:pt x="66" y="222"/>
                </a:lnTo>
                <a:lnTo>
                  <a:pt x="66" y="288"/>
                </a:lnTo>
                <a:lnTo>
                  <a:pt x="66" y="288"/>
                </a:lnTo>
                <a:lnTo>
                  <a:pt x="66" y="288"/>
                </a:lnTo>
                <a:lnTo>
                  <a:pt x="60" y="348"/>
                </a:lnTo>
                <a:lnTo>
                  <a:pt x="60" y="348"/>
                </a:lnTo>
                <a:lnTo>
                  <a:pt x="60" y="348"/>
                </a:lnTo>
                <a:lnTo>
                  <a:pt x="54" y="390"/>
                </a:lnTo>
                <a:lnTo>
                  <a:pt x="54" y="390"/>
                </a:lnTo>
                <a:lnTo>
                  <a:pt x="54" y="390"/>
                </a:lnTo>
                <a:lnTo>
                  <a:pt x="48" y="426"/>
                </a:lnTo>
                <a:lnTo>
                  <a:pt x="48" y="426"/>
                </a:lnTo>
                <a:lnTo>
                  <a:pt x="48" y="426"/>
                </a:lnTo>
                <a:lnTo>
                  <a:pt x="36" y="450"/>
                </a:lnTo>
                <a:lnTo>
                  <a:pt x="36" y="450"/>
                </a:lnTo>
                <a:lnTo>
                  <a:pt x="36" y="450"/>
                </a:lnTo>
                <a:lnTo>
                  <a:pt x="24" y="474"/>
                </a:lnTo>
                <a:lnTo>
                  <a:pt x="24" y="480"/>
                </a:lnTo>
                <a:lnTo>
                  <a:pt x="24" y="480"/>
                </a:lnTo>
                <a:lnTo>
                  <a:pt x="6" y="498"/>
                </a:lnTo>
                <a:lnTo>
                  <a:pt x="6" y="498"/>
                </a:lnTo>
                <a:lnTo>
                  <a:pt x="0" y="492"/>
                </a:lnTo>
                <a:lnTo>
                  <a:pt x="0" y="492"/>
                </a:lnTo>
                <a:lnTo>
                  <a:pt x="18" y="474"/>
                </a:lnTo>
                <a:lnTo>
                  <a:pt x="18" y="474"/>
                </a:lnTo>
                <a:lnTo>
                  <a:pt x="18" y="474"/>
                </a:lnTo>
                <a:lnTo>
                  <a:pt x="30" y="450"/>
                </a:lnTo>
                <a:lnTo>
                  <a:pt x="30" y="450"/>
                </a:lnTo>
                <a:lnTo>
                  <a:pt x="30" y="450"/>
                </a:lnTo>
                <a:lnTo>
                  <a:pt x="42" y="426"/>
                </a:lnTo>
                <a:lnTo>
                  <a:pt x="42" y="426"/>
                </a:lnTo>
                <a:lnTo>
                  <a:pt x="42" y="426"/>
                </a:lnTo>
                <a:lnTo>
                  <a:pt x="48" y="390"/>
                </a:lnTo>
                <a:lnTo>
                  <a:pt x="48" y="390"/>
                </a:lnTo>
                <a:lnTo>
                  <a:pt x="48" y="390"/>
                </a:lnTo>
                <a:lnTo>
                  <a:pt x="54" y="348"/>
                </a:lnTo>
                <a:lnTo>
                  <a:pt x="54" y="348"/>
                </a:lnTo>
                <a:lnTo>
                  <a:pt x="54" y="348"/>
                </a:lnTo>
                <a:lnTo>
                  <a:pt x="60" y="288"/>
                </a:lnTo>
                <a:lnTo>
                  <a:pt x="60" y="288"/>
                </a:lnTo>
                <a:lnTo>
                  <a:pt x="60" y="288"/>
                </a:lnTo>
                <a:lnTo>
                  <a:pt x="60" y="222"/>
                </a:lnTo>
                <a:lnTo>
                  <a:pt x="60" y="222"/>
                </a:lnTo>
                <a:lnTo>
                  <a:pt x="60" y="222"/>
                </a:lnTo>
                <a:lnTo>
                  <a:pt x="66" y="180"/>
                </a:lnTo>
                <a:lnTo>
                  <a:pt x="66" y="180"/>
                </a:lnTo>
                <a:lnTo>
                  <a:pt x="66" y="180"/>
                </a:lnTo>
                <a:lnTo>
                  <a:pt x="72" y="138"/>
                </a:lnTo>
                <a:lnTo>
                  <a:pt x="72" y="138"/>
                </a:lnTo>
                <a:lnTo>
                  <a:pt x="72" y="138"/>
                </a:lnTo>
                <a:lnTo>
                  <a:pt x="72" y="108"/>
                </a:lnTo>
                <a:lnTo>
                  <a:pt x="72" y="108"/>
                </a:lnTo>
                <a:lnTo>
                  <a:pt x="72" y="108"/>
                </a:lnTo>
                <a:lnTo>
                  <a:pt x="72" y="84"/>
                </a:lnTo>
                <a:lnTo>
                  <a:pt x="72" y="84"/>
                </a:lnTo>
                <a:lnTo>
                  <a:pt x="72" y="84"/>
                </a:lnTo>
                <a:lnTo>
                  <a:pt x="78" y="60"/>
                </a:lnTo>
                <a:lnTo>
                  <a:pt x="78" y="60"/>
                </a:lnTo>
                <a:lnTo>
                  <a:pt x="78" y="60"/>
                </a:lnTo>
                <a:lnTo>
                  <a:pt x="78" y="36"/>
                </a:lnTo>
                <a:lnTo>
                  <a:pt x="78" y="36"/>
                </a:lnTo>
                <a:lnTo>
                  <a:pt x="78" y="36"/>
                </a:lnTo>
                <a:lnTo>
                  <a:pt x="90" y="24"/>
                </a:lnTo>
                <a:lnTo>
                  <a:pt x="90" y="24"/>
                </a:lnTo>
                <a:lnTo>
                  <a:pt x="90" y="24"/>
                </a:lnTo>
                <a:lnTo>
                  <a:pt x="96" y="12"/>
                </a:lnTo>
                <a:lnTo>
                  <a:pt x="96" y="12"/>
                </a:lnTo>
                <a:lnTo>
                  <a:pt x="96" y="12"/>
                </a:lnTo>
                <a:lnTo>
                  <a:pt x="108" y="6"/>
                </a:lnTo>
                <a:lnTo>
                  <a:pt x="108" y="6"/>
                </a:lnTo>
                <a:lnTo>
                  <a:pt x="108" y="6"/>
                </a:lnTo>
                <a:lnTo>
                  <a:pt x="126" y="0"/>
                </a:lnTo>
                <a:lnTo>
                  <a:pt x="126" y="0"/>
                </a:lnTo>
                <a:lnTo>
                  <a:pt x="126" y="0"/>
                </a:lnTo>
                <a:lnTo>
                  <a:pt x="162" y="0"/>
                </a:lnTo>
                <a:lnTo>
                  <a:pt x="162" y="6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48" name="Freeform 12"/>
          <p:cNvSpPr>
            <a:spLocks/>
          </p:cNvSpPr>
          <p:nvPr/>
        </p:nvSpPr>
        <p:spPr bwMode="auto">
          <a:xfrm>
            <a:off x="4305300" y="4564063"/>
            <a:ext cx="38100" cy="47625"/>
          </a:xfrm>
          <a:custGeom>
            <a:avLst/>
            <a:gdLst/>
            <a:ahLst/>
            <a:cxnLst>
              <a:cxn ang="0">
                <a:pos x="24" y="6"/>
              </a:cxn>
              <a:cxn ang="0">
                <a:pos x="6" y="30"/>
              </a:cxn>
              <a:cxn ang="0">
                <a:pos x="6" y="30"/>
              </a:cxn>
              <a:cxn ang="0">
                <a:pos x="0" y="24"/>
              </a:cxn>
              <a:cxn ang="0">
                <a:pos x="0" y="24"/>
              </a:cxn>
              <a:cxn ang="0">
                <a:pos x="18" y="0"/>
              </a:cxn>
              <a:cxn ang="0">
                <a:pos x="24" y="6"/>
              </a:cxn>
            </a:cxnLst>
            <a:rect l="0" t="0" r="r" b="b"/>
            <a:pathLst>
              <a:path w="24" h="30">
                <a:moveTo>
                  <a:pt x="24" y="6"/>
                </a:moveTo>
                <a:lnTo>
                  <a:pt x="6" y="30"/>
                </a:lnTo>
                <a:lnTo>
                  <a:pt x="6" y="30"/>
                </a:lnTo>
                <a:lnTo>
                  <a:pt x="0" y="24"/>
                </a:lnTo>
                <a:lnTo>
                  <a:pt x="0" y="24"/>
                </a:lnTo>
                <a:lnTo>
                  <a:pt x="18" y="0"/>
                </a:lnTo>
                <a:lnTo>
                  <a:pt x="24" y="6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49" name="Freeform 13"/>
          <p:cNvSpPr>
            <a:spLocks/>
          </p:cNvSpPr>
          <p:nvPr/>
        </p:nvSpPr>
        <p:spPr bwMode="auto">
          <a:xfrm>
            <a:off x="4257675" y="4630738"/>
            <a:ext cx="9525" cy="9525"/>
          </a:xfrm>
          <a:custGeom>
            <a:avLst/>
            <a:gdLst/>
            <a:ahLst/>
            <a:cxnLst>
              <a:cxn ang="0">
                <a:pos x="6" y="6"/>
              </a:cxn>
              <a:cxn ang="0">
                <a:pos x="6" y="6"/>
              </a:cxn>
              <a:cxn ang="0">
                <a:pos x="0" y="0"/>
              </a:cxn>
              <a:cxn ang="0">
                <a:pos x="0" y="0"/>
              </a:cxn>
              <a:cxn ang="0">
                <a:pos x="6" y="6"/>
              </a:cxn>
            </a:cxnLst>
            <a:rect l="0" t="0" r="r" b="b"/>
            <a:pathLst>
              <a:path w="6" h="6">
                <a:moveTo>
                  <a:pt x="6" y="6"/>
                </a:moveTo>
                <a:lnTo>
                  <a:pt x="6" y="6"/>
                </a:lnTo>
                <a:lnTo>
                  <a:pt x="0" y="0"/>
                </a:lnTo>
                <a:lnTo>
                  <a:pt x="0" y="0"/>
                </a:lnTo>
                <a:lnTo>
                  <a:pt x="6" y="6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50" name="Freeform 14"/>
          <p:cNvSpPr>
            <a:spLocks/>
          </p:cNvSpPr>
          <p:nvPr/>
        </p:nvSpPr>
        <p:spPr bwMode="auto">
          <a:xfrm>
            <a:off x="4257675" y="4602163"/>
            <a:ext cx="57150" cy="38100"/>
          </a:xfrm>
          <a:custGeom>
            <a:avLst/>
            <a:gdLst/>
            <a:ahLst/>
            <a:cxnLst>
              <a:cxn ang="0">
                <a:pos x="36" y="6"/>
              </a:cxn>
              <a:cxn ang="0">
                <a:pos x="30" y="0"/>
              </a:cxn>
              <a:cxn ang="0">
                <a:pos x="0" y="18"/>
              </a:cxn>
              <a:cxn ang="0">
                <a:pos x="6" y="24"/>
              </a:cxn>
              <a:cxn ang="0">
                <a:pos x="36" y="6"/>
              </a:cxn>
            </a:cxnLst>
            <a:rect l="0" t="0" r="r" b="b"/>
            <a:pathLst>
              <a:path w="36" h="24">
                <a:moveTo>
                  <a:pt x="36" y="6"/>
                </a:moveTo>
                <a:lnTo>
                  <a:pt x="30" y="0"/>
                </a:lnTo>
                <a:lnTo>
                  <a:pt x="0" y="18"/>
                </a:lnTo>
                <a:lnTo>
                  <a:pt x="6" y="24"/>
                </a:lnTo>
                <a:lnTo>
                  <a:pt x="36" y="6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51" name="Rectangle 15"/>
          <p:cNvSpPr>
            <a:spLocks noChangeArrowheads="1"/>
          </p:cNvSpPr>
          <p:nvPr/>
        </p:nvSpPr>
        <p:spPr bwMode="auto">
          <a:xfrm>
            <a:off x="4591050" y="5470525"/>
            <a:ext cx="1588" cy="95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52" name="Freeform 16"/>
          <p:cNvSpPr>
            <a:spLocks/>
          </p:cNvSpPr>
          <p:nvPr/>
        </p:nvSpPr>
        <p:spPr bwMode="auto">
          <a:xfrm>
            <a:off x="4343400" y="4689475"/>
            <a:ext cx="247650" cy="790575"/>
          </a:xfrm>
          <a:custGeom>
            <a:avLst/>
            <a:gdLst/>
            <a:ahLst/>
            <a:cxnLst>
              <a:cxn ang="0">
                <a:pos x="120" y="498"/>
              </a:cxn>
              <a:cxn ang="0">
                <a:pos x="120" y="498"/>
              </a:cxn>
              <a:cxn ang="0">
                <a:pos x="108" y="498"/>
              </a:cxn>
              <a:cxn ang="0">
                <a:pos x="96" y="492"/>
              </a:cxn>
              <a:cxn ang="0">
                <a:pos x="96" y="492"/>
              </a:cxn>
              <a:cxn ang="0">
                <a:pos x="84" y="474"/>
              </a:cxn>
              <a:cxn ang="0">
                <a:pos x="78" y="456"/>
              </a:cxn>
              <a:cxn ang="0">
                <a:pos x="78" y="456"/>
              </a:cxn>
              <a:cxn ang="0">
                <a:pos x="72" y="438"/>
              </a:cxn>
              <a:cxn ang="0">
                <a:pos x="72" y="414"/>
              </a:cxn>
              <a:cxn ang="0">
                <a:pos x="72" y="414"/>
              </a:cxn>
              <a:cxn ang="0">
                <a:pos x="66" y="384"/>
              </a:cxn>
              <a:cxn ang="0">
                <a:pos x="66" y="360"/>
              </a:cxn>
              <a:cxn ang="0">
                <a:pos x="66" y="360"/>
              </a:cxn>
              <a:cxn ang="0">
                <a:pos x="66" y="318"/>
              </a:cxn>
              <a:cxn ang="0">
                <a:pos x="60" y="276"/>
              </a:cxn>
              <a:cxn ang="0">
                <a:pos x="60" y="276"/>
              </a:cxn>
              <a:cxn ang="0">
                <a:pos x="54" y="210"/>
              </a:cxn>
              <a:cxn ang="0">
                <a:pos x="54" y="150"/>
              </a:cxn>
              <a:cxn ang="0">
                <a:pos x="54" y="150"/>
              </a:cxn>
              <a:cxn ang="0">
                <a:pos x="48" y="108"/>
              </a:cxn>
              <a:cxn ang="0">
                <a:pos x="42" y="72"/>
              </a:cxn>
              <a:cxn ang="0">
                <a:pos x="42" y="72"/>
              </a:cxn>
              <a:cxn ang="0">
                <a:pos x="30" y="48"/>
              </a:cxn>
              <a:cxn ang="0">
                <a:pos x="12" y="30"/>
              </a:cxn>
              <a:cxn ang="0">
                <a:pos x="12" y="24"/>
              </a:cxn>
              <a:cxn ang="0">
                <a:pos x="0" y="6"/>
              </a:cxn>
              <a:cxn ang="0">
                <a:pos x="6" y="0"/>
              </a:cxn>
              <a:cxn ang="0">
                <a:pos x="18" y="24"/>
              </a:cxn>
              <a:cxn ang="0">
                <a:pos x="36" y="42"/>
              </a:cxn>
              <a:cxn ang="0">
                <a:pos x="36" y="42"/>
              </a:cxn>
              <a:cxn ang="0">
                <a:pos x="48" y="72"/>
              </a:cxn>
              <a:cxn ang="0">
                <a:pos x="54" y="108"/>
              </a:cxn>
              <a:cxn ang="0">
                <a:pos x="54" y="108"/>
              </a:cxn>
              <a:cxn ang="0">
                <a:pos x="60" y="150"/>
              </a:cxn>
              <a:cxn ang="0">
                <a:pos x="60" y="210"/>
              </a:cxn>
              <a:cxn ang="0">
                <a:pos x="60" y="210"/>
              </a:cxn>
              <a:cxn ang="0">
                <a:pos x="66" y="276"/>
              </a:cxn>
              <a:cxn ang="0">
                <a:pos x="72" y="318"/>
              </a:cxn>
              <a:cxn ang="0">
                <a:pos x="72" y="318"/>
              </a:cxn>
              <a:cxn ang="0">
                <a:pos x="72" y="360"/>
              </a:cxn>
              <a:cxn ang="0">
                <a:pos x="72" y="384"/>
              </a:cxn>
              <a:cxn ang="0">
                <a:pos x="72" y="384"/>
              </a:cxn>
              <a:cxn ang="0">
                <a:pos x="78" y="414"/>
              </a:cxn>
              <a:cxn ang="0">
                <a:pos x="78" y="438"/>
              </a:cxn>
              <a:cxn ang="0">
                <a:pos x="78" y="438"/>
              </a:cxn>
              <a:cxn ang="0">
                <a:pos x="84" y="456"/>
              </a:cxn>
              <a:cxn ang="0">
                <a:pos x="90" y="474"/>
              </a:cxn>
              <a:cxn ang="0">
                <a:pos x="90" y="474"/>
              </a:cxn>
              <a:cxn ang="0">
                <a:pos x="102" y="486"/>
              </a:cxn>
              <a:cxn ang="0">
                <a:pos x="108" y="492"/>
              </a:cxn>
              <a:cxn ang="0">
                <a:pos x="108" y="492"/>
              </a:cxn>
              <a:cxn ang="0">
                <a:pos x="120" y="492"/>
              </a:cxn>
              <a:cxn ang="0">
                <a:pos x="156" y="492"/>
              </a:cxn>
            </a:cxnLst>
            <a:rect l="0" t="0" r="r" b="b"/>
            <a:pathLst>
              <a:path w="156" h="498">
                <a:moveTo>
                  <a:pt x="156" y="498"/>
                </a:moveTo>
                <a:lnTo>
                  <a:pt x="120" y="498"/>
                </a:lnTo>
                <a:lnTo>
                  <a:pt x="120" y="498"/>
                </a:lnTo>
                <a:lnTo>
                  <a:pt x="120" y="498"/>
                </a:lnTo>
                <a:lnTo>
                  <a:pt x="108" y="498"/>
                </a:lnTo>
                <a:lnTo>
                  <a:pt x="108" y="498"/>
                </a:lnTo>
                <a:lnTo>
                  <a:pt x="108" y="498"/>
                </a:lnTo>
                <a:lnTo>
                  <a:pt x="96" y="492"/>
                </a:lnTo>
                <a:lnTo>
                  <a:pt x="96" y="492"/>
                </a:lnTo>
                <a:lnTo>
                  <a:pt x="96" y="492"/>
                </a:lnTo>
                <a:lnTo>
                  <a:pt x="84" y="480"/>
                </a:lnTo>
                <a:lnTo>
                  <a:pt x="84" y="474"/>
                </a:lnTo>
                <a:lnTo>
                  <a:pt x="84" y="474"/>
                </a:lnTo>
                <a:lnTo>
                  <a:pt x="78" y="456"/>
                </a:lnTo>
                <a:lnTo>
                  <a:pt x="78" y="456"/>
                </a:lnTo>
                <a:lnTo>
                  <a:pt x="78" y="456"/>
                </a:lnTo>
                <a:lnTo>
                  <a:pt x="72" y="438"/>
                </a:lnTo>
                <a:lnTo>
                  <a:pt x="72" y="438"/>
                </a:lnTo>
                <a:lnTo>
                  <a:pt x="72" y="438"/>
                </a:lnTo>
                <a:lnTo>
                  <a:pt x="72" y="414"/>
                </a:lnTo>
                <a:lnTo>
                  <a:pt x="72" y="414"/>
                </a:lnTo>
                <a:lnTo>
                  <a:pt x="72" y="414"/>
                </a:lnTo>
                <a:lnTo>
                  <a:pt x="66" y="384"/>
                </a:lnTo>
                <a:lnTo>
                  <a:pt x="66" y="384"/>
                </a:lnTo>
                <a:lnTo>
                  <a:pt x="66" y="384"/>
                </a:lnTo>
                <a:lnTo>
                  <a:pt x="66" y="360"/>
                </a:lnTo>
                <a:lnTo>
                  <a:pt x="66" y="360"/>
                </a:lnTo>
                <a:lnTo>
                  <a:pt x="66" y="360"/>
                </a:lnTo>
                <a:lnTo>
                  <a:pt x="66" y="318"/>
                </a:lnTo>
                <a:lnTo>
                  <a:pt x="66" y="318"/>
                </a:lnTo>
                <a:lnTo>
                  <a:pt x="66" y="318"/>
                </a:lnTo>
                <a:lnTo>
                  <a:pt x="60" y="276"/>
                </a:lnTo>
                <a:lnTo>
                  <a:pt x="60" y="276"/>
                </a:lnTo>
                <a:lnTo>
                  <a:pt x="60" y="276"/>
                </a:lnTo>
                <a:lnTo>
                  <a:pt x="54" y="210"/>
                </a:lnTo>
                <a:lnTo>
                  <a:pt x="54" y="210"/>
                </a:lnTo>
                <a:lnTo>
                  <a:pt x="54" y="210"/>
                </a:lnTo>
                <a:lnTo>
                  <a:pt x="54" y="150"/>
                </a:lnTo>
                <a:lnTo>
                  <a:pt x="54" y="150"/>
                </a:lnTo>
                <a:lnTo>
                  <a:pt x="54" y="150"/>
                </a:lnTo>
                <a:lnTo>
                  <a:pt x="48" y="108"/>
                </a:lnTo>
                <a:lnTo>
                  <a:pt x="48" y="108"/>
                </a:lnTo>
                <a:lnTo>
                  <a:pt x="48" y="108"/>
                </a:lnTo>
                <a:lnTo>
                  <a:pt x="42" y="72"/>
                </a:lnTo>
                <a:lnTo>
                  <a:pt x="42" y="72"/>
                </a:lnTo>
                <a:lnTo>
                  <a:pt x="42" y="72"/>
                </a:lnTo>
                <a:lnTo>
                  <a:pt x="30" y="42"/>
                </a:lnTo>
                <a:lnTo>
                  <a:pt x="30" y="48"/>
                </a:lnTo>
                <a:lnTo>
                  <a:pt x="30" y="48"/>
                </a:lnTo>
                <a:lnTo>
                  <a:pt x="12" y="30"/>
                </a:lnTo>
                <a:lnTo>
                  <a:pt x="12" y="24"/>
                </a:lnTo>
                <a:lnTo>
                  <a:pt x="12" y="24"/>
                </a:lnTo>
                <a:lnTo>
                  <a:pt x="0" y="0"/>
                </a:lnTo>
                <a:lnTo>
                  <a:pt x="0" y="6"/>
                </a:lnTo>
                <a:lnTo>
                  <a:pt x="6" y="0"/>
                </a:lnTo>
                <a:lnTo>
                  <a:pt x="6" y="0"/>
                </a:lnTo>
                <a:lnTo>
                  <a:pt x="18" y="24"/>
                </a:lnTo>
                <a:lnTo>
                  <a:pt x="18" y="24"/>
                </a:lnTo>
                <a:lnTo>
                  <a:pt x="18" y="24"/>
                </a:lnTo>
                <a:lnTo>
                  <a:pt x="36" y="42"/>
                </a:lnTo>
                <a:lnTo>
                  <a:pt x="36" y="42"/>
                </a:lnTo>
                <a:lnTo>
                  <a:pt x="36" y="42"/>
                </a:lnTo>
                <a:lnTo>
                  <a:pt x="48" y="72"/>
                </a:lnTo>
                <a:lnTo>
                  <a:pt x="48" y="72"/>
                </a:lnTo>
                <a:lnTo>
                  <a:pt x="48" y="72"/>
                </a:lnTo>
                <a:lnTo>
                  <a:pt x="54" y="108"/>
                </a:lnTo>
                <a:lnTo>
                  <a:pt x="54" y="108"/>
                </a:lnTo>
                <a:lnTo>
                  <a:pt x="54" y="108"/>
                </a:lnTo>
                <a:lnTo>
                  <a:pt x="60" y="150"/>
                </a:lnTo>
                <a:lnTo>
                  <a:pt x="60" y="150"/>
                </a:lnTo>
                <a:lnTo>
                  <a:pt x="60" y="150"/>
                </a:lnTo>
                <a:lnTo>
                  <a:pt x="60" y="210"/>
                </a:lnTo>
                <a:lnTo>
                  <a:pt x="60" y="210"/>
                </a:lnTo>
                <a:lnTo>
                  <a:pt x="60" y="210"/>
                </a:lnTo>
                <a:lnTo>
                  <a:pt x="66" y="276"/>
                </a:lnTo>
                <a:lnTo>
                  <a:pt x="66" y="276"/>
                </a:lnTo>
                <a:lnTo>
                  <a:pt x="66" y="276"/>
                </a:lnTo>
                <a:lnTo>
                  <a:pt x="72" y="318"/>
                </a:lnTo>
                <a:lnTo>
                  <a:pt x="72" y="318"/>
                </a:lnTo>
                <a:lnTo>
                  <a:pt x="72" y="318"/>
                </a:lnTo>
                <a:lnTo>
                  <a:pt x="72" y="360"/>
                </a:lnTo>
                <a:lnTo>
                  <a:pt x="72" y="360"/>
                </a:lnTo>
                <a:lnTo>
                  <a:pt x="72" y="360"/>
                </a:lnTo>
                <a:lnTo>
                  <a:pt x="72" y="384"/>
                </a:lnTo>
                <a:lnTo>
                  <a:pt x="72" y="384"/>
                </a:lnTo>
                <a:lnTo>
                  <a:pt x="72" y="384"/>
                </a:lnTo>
                <a:lnTo>
                  <a:pt x="78" y="414"/>
                </a:lnTo>
                <a:lnTo>
                  <a:pt x="78" y="414"/>
                </a:lnTo>
                <a:lnTo>
                  <a:pt x="78" y="414"/>
                </a:lnTo>
                <a:lnTo>
                  <a:pt x="78" y="438"/>
                </a:lnTo>
                <a:lnTo>
                  <a:pt x="78" y="438"/>
                </a:lnTo>
                <a:lnTo>
                  <a:pt x="78" y="438"/>
                </a:lnTo>
                <a:lnTo>
                  <a:pt x="84" y="456"/>
                </a:lnTo>
                <a:lnTo>
                  <a:pt x="84" y="456"/>
                </a:lnTo>
                <a:lnTo>
                  <a:pt x="84" y="456"/>
                </a:lnTo>
                <a:lnTo>
                  <a:pt x="90" y="474"/>
                </a:lnTo>
                <a:lnTo>
                  <a:pt x="90" y="474"/>
                </a:lnTo>
                <a:lnTo>
                  <a:pt x="90" y="474"/>
                </a:lnTo>
                <a:lnTo>
                  <a:pt x="102" y="486"/>
                </a:lnTo>
                <a:lnTo>
                  <a:pt x="102" y="486"/>
                </a:lnTo>
                <a:lnTo>
                  <a:pt x="96" y="486"/>
                </a:lnTo>
                <a:lnTo>
                  <a:pt x="108" y="492"/>
                </a:lnTo>
                <a:lnTo>
                  <a:pt x="108" y="492"/>
                </a:lnTo>
                <a:lnTo>
                  <a:pt x="108" y="492"/>
                </a:lnTo>
                <a:lnTo>
                  <a:pt x="120" y="492"/>
                </a:lnTo>
                <a:lnTo>
                  <a:pt x="120" y="492"/>
                </a:lnTo>
                <a:lnTo>
                  <a:pt x="120" y="492"/>
                </a:lnTo>
                <a:lnTo>
                  <a:pt x="156" y="492"/>
                </a:lnTo>
                <a:lnTo>
                  <a:pt x="156" y="498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53" name="Freeform 17"/>
          <p:cNvSpPr>
            <a:spLocks/>
          </p:cNvSpPr>
          <p:nvPr/>
        </p:nvSpPr>
        <p:spPr bwMode="auto">
          <a:xfrm>
            <a:off x="4314825" y="4659313"/>
            <a:ext cx="38100" cy="39687"/>
          </a:xfrm>
          <a:custGeom>
            <a:avLst/>
            <a:gdLst/>
            <a:ahLst/>
            <a:cxnLst>
              <a:cxn ang="0">
                <a:pos x="18" y="25"/>
              </a:cxn>
              <a:cxn ang="0">
                <a:pos x="0" y="6"/>
              </a:cxn>
              <a:cxn ang="0">
                <a:pos x="0" y="6"/>
              </a:cxn>
              <a:cxn ang="0">
                <a:pos x="6" y="0"/>
              </a:cxn>
              <a:cxn ang="0">
                <a:pos x="6" y="0"/>
              </a:cxn>
              <a:cxn ang="0">
                <a:pos x="24" y="19"/>
              </a:cxn>
              <a:cxn ang="0">
                <a:pos x="18" y="25"/>
              </a:cxn>
            </a:cxnLst>
            <a:rect l="0" t="0" r="r" b="b"/>
            <a:pathLst>
              <a:path w="24" h="25">
                <a:moveTo>
                  <a:pt x="18" y="25"/>
                </a:moveTo>
                <a:lnTo>
                  <a:pt x="0" y="6"/>
                </a:lnTo>
                <a:lnTo>
                  <a:pt x="0" y="6"/>
                </a:lnTo>
                <a:lnTo>
                  <a:pt x="6" y="0"/>
                </a:lnTo>
                <a:lnTo>
                  <a:pt x="6" y="0"/>
                </a:lnTo>
                <a:lnTo>
                  <a:pt x="24" y="19"/>
                </a:lnTo>
                <a:lnTo>
                  <a:pt x="18" y="25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54" name="Freeform 18"/>
          <p:cNvSpPr>
            <a:spLocks/>
          </p:cNvSpPr>
          <p:nvPr/>
        </p:nvSpPr>
        <p:spPr bwMode="auto">
          <a:xfrm>
            <a:off x="4267200" y="4621213"/>
            <a:ext cx="9525" cy="9525"/>
          </a:xfrm>
          <a:custGeom>
            <a:avLst/>
            <a:gdLst/>
            <a:ahLst/>
            <a:cxnLst>
              <a:cxn ang="0">
                <a:pos x="0" y="6"/>
              </a:cxn>
              <a:cxn ang="0">
                <a:pos x="0" y="6"/>
              </a:cxn>
              <a:cxn ang="0">
                <a:pos x="6" y="0"/>
              </a:cxn>
              <a:cxn ang="0">
                <a:pos x="6" y="0"/>
              </a:cxn>
              <a:cxn ang="0">
                <a:pos x="0" y="6"/>
              </a:cxn>
            </a:cxnLst>
            <a:rect l="0" t="0" r="r" b="b"/>
            <a:pathLst>
              <a:path w="6" h="6">
                <a:moveTo>
                  <a:pt x="0" y="6"/>
                </a:moveTo>
                <a:lnTo>
                  <a:pt x="0" y="6"/>
                </a:lnTo>
                <a:lnTo>
                  <a:pt x="6" y="0"/>
                </a:lnTo>
                <a:lnTo>
                  <a:pt x="6" y="0"/>
                </a:lnTo>
                <a:lnTo>
                  <a:pt x="0" y="6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55" name="Freeform 19"/>
          <p:cNvSpPr>
            <a:spLocks/>
          </p:cNvSpPr>
          <p:nvPr/>
        </p:nvSpPr>
        <p:spPr bwMode="auto">
          <a:xfrm>
            <a:off x="4267200" y="4621213"/>
            <a:ext cx="57150" cy="47625"/>
          </a:xfrm>
          <a:custGeom>
            <a:avLst/>
            <a:gdLst/>
            <a:ahLst/>
            <a:cxnLst>
              <a:cxn ang="0">
                <a:pos x="30" y="30"/>
              </a:cxn>
              <a:cxn ang="0">
                <a:pos x="36" y="24"/>
              </a:cxn>
              <a:cxn ang="0">
                <a:pos x="6" y="0"/>
              </a:cxn>
              <a:cxn ang="0">
                <a:pos x="0" y="6"/>
              </a:cxn>
              <a:cxn ang="0">
                <a:pos x="30" y="30"/>
              </a:cxn>
            </a:cxnLst>
            <a:rect l="0" t="0" r="r" b="b"/>
            <a:pathLst>
              <a:path w="36" h="30">
                <a:moveTo>
                  <a:pt x="30" y="30"/>
                </a:moveTo>
                <a:lnTo>
                  <a:pt x="36" y="24"/>
                </a:lnTo>
                <a:lnTo>
                  <a:pt x="6" y="0"/>
                </a:lnTo>
                <a:lnTo>
                  <a:pt x="0" y="6"/>
                </a:lnTo>
                <a:lnTo>
                  <a:pt x="30" y="3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56" name="Rectangle 20"/>
          <p:cNvSpPr>
            <a:spLocks noChangeArrowheads="1"/>
          </p:cNvSpPr>
          <p:nvPr/>
        </p:nvSpPr>
        <p:spPr bwMode="auto">
          <a:xfrm>
            <a:off x="4333875" y="2125663"/>
            <a:ext cx="1588" cy="95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57" name="Rectangle 21"/>
          <p:cNvSpPr>
            <a:spLocks noChangeArrowheads="1"/>
          </p:cNvSpPr>
          <p:nvPr/>
        </p:nvSpPr>
        <p:spPr bwMode="auto">
          <a:xfrm>
            <a:off x="6219825" y="2125663"/>
            <a:ext cx="1588" cy="95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58" name="Rectangle 22"/>
          <p:cNvSpPr>
            <a:spLocks noChangeArrowheads="1"/>
          </p:cNvSpPr>
          <p:nvPr/>
        </p:nvSpPr>
        <p:spPr bwMode="auto">
          <a:xfrm>
            <a:off x="4333875" y="2125663"/>
            <a:ext cx="1885950" cy="95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59" name="Freeform 23"/>
          <p:cNvSpPr>
            <a:spLocks/>
          </p:cNvSpPr>
          <p:nvPr/>
        </p:nvSpPr>
        <p:spPr bwMode="auto">
          <a:xfrm>
            <a:off x="5191125" y="1952625"/>
            <a:ext cx="19050" cy="19050"/>
          </a:xfrm>
          <a:custGeom>
            <a:avLst/>
            <a:gdLst/>
            <a:ahLst/>
            <a:cxnLst>
              <a:cxn ang="0">
                <a:pos x="6" y="0"/>
              </a:cxn>
              <a:cxn ang="0">
                <a:pos x="0" y="6"/>
              </a:cxn>
              <a:cxn ang="0">
                <a:pos x="6" y="12"/>
              </a:cxn>
              <a:cxn ang="0">
                <a:pos x="12" y="6"/>
              </a:cxn>
              <a:cxn ang="0">
                <a:pos x="6" y="0"/>
              </a:cxn>
            </a:cxnLst>
            <a:rect l="0" t="0" r="r" b="b"/>
            <a:pathLst>
              <a:path w="12" h="12">
                <a:moveTo>
                  <a:pt x="6" y="0"/>
                </a:moveTo>
                <a:lnTo>
                  <a:pt x="0" y="6"/>
                </a:lnTo>
                <a:lnTo>
                  <a:pt x="6" y="12"/>
                </a:lnTo>
                <a:lnTo>
                  <a:pt x="12" y="6"/>
                </a:lnTo>
                <a:lnTo>
                  <a:pt x="6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60" name="Freeform 24"/>
          <p:cNvSpPr>
            <a:spLocks/>
          </p:cNvSpPr>
          <p:nvPr/>
        </p:nvSpPr>
        <p:spPr bwMode="auto">
          <a:xfrm>
            <a:off x="5172075" y="1943100"/>
            <a:ext cx="85725" cy="95250"/>
          </a:xfrm>
          <a:custGeom>
            <a:avLst/>
            <a:gdLst/>
            <a:ahLst/>
            <a:cxnLst>
              <a:cxn ang="0">
                <a:pos x="24" y="12"/>
              </a:cxn>
              <a:cxn ang="0">
                <a:pos x="30" y="0"/>
              </a:cxn>
              <a:cxn ang="0">
                <a:pos x="30" y="0"/>
              </a:cxn>
              <a:cxn ang="0">
                <a:pos x="30" y="0"/>
              </a:cxn>
              <a:cxn ang="0">
                <a:pos x="54" y="54"/>
              </a:cxn>
              <a:cxn ang="0">
                <a:pos x="48" y="60"/>
              </a:cxn>
              <a:cxn ang="0">
                <a:pos x="48" y="60"/>
              </a:cxn>
              <a:cxn ang="0">
                <a:pos x="0" y="30"/>
              </a:cxn>
              <a:cxn ang="0">
                <a:pos x="0" y="30"/>
              </a:cxn>
              <a:cxn ang="0">
                <a:pos x="6" y="24"/>
              </a:cxn>
              <a:cxn ang="0">
                <a:pos x="6" y="24"/>
              </a:cxn>
              <a:cxn ang="0">
                <a:pos x="54" y="54"/>
              </a:cxn>
              <a:cxn ang="0">
                <a:pos x="48" y="60"/>
              </a:cxn>
              <a:cxn ang="0">
                <a:pos x="48" y="60"/>
              </a:cxn>
              <a:cxn ang="0">
                <a:pos x="24" y="6"/>
              </a:cxn>
              <a:cxn ang="0">
                <a:pos x="30" y="0"/>
              </a:cxn>
              <a:cxn ang="0">
                <a:pos x="36" y="6"/>
              </a:cxn>
              <a:cxn ang="0">
                <a:pos x="30" y="18"/>
              </a:cxn>
              <a:cxn ang="0">
                <a:pos x="24" y="12"/>
              </a:cxn>
            </a:cxnLst>
            <a:rect l="0" t="0" r="r" b="b"/>
            <a:pathLst>
              <a:path w="54" h="60">
                <a:moveTo>
                  <a:pt x="24" y="12"/>
                </a:moveTo>
                <a:lnTo>
                  <a:pt x="30" y="0"/>
                </a:lnTo>
                <a:lnTo>
                  <a:pt x="30" y="0"/>
                </a:lnTo>
                <a:lnTo>
                  <a:pt x="30" y="0"/>
                </a:lnTo>
                <a:lnTo>
                  <a:pt x="54" y="54"/>
                </a:lnTo>
                <a:lnTo>
                  <a:pt x="48" y="60"/>
                </a:lnTo>
                <a:lnTo>
                  <a:pt x="48" y="60"/>
                </a:lnTo>
                <a:lnTo>
                  <a:pt x="0" y="30"/>
                </a:lnTo>
                <a:lnTo>
                  <a:pt x="0" y="30"/>
                </a:lnTo>
                <a:lnTo>
                  <a:pt x="6" y="24"/>
                </a:lnTo>
                <a:lnTo>
                  <a:pt x="6" y="24"/>
                </a:lnTo>
                <a:lnTo>
                  <a:pt x="54" y="54"/>
                </a:lnTo>
                <a:lnTo>
                  <a:pt x="48" y="60"/>
                </a:lnTo>
                <a:lnTo>
                  <a:pt x="48" y="60"/>
                </a:lnTo>
                <a:lnTo>
                  <a:pt x="24" y="6"/>
                </a:lnTo>
                <a:lnTo>
                  <a:pt x="30" y="0"/>
                </a:lnTo>
                <a:lnTo>
                  <a:pt x="36" y="6"/>
                </a:lnTo>
                <a:lnTo>
                  <a:pt x="30" y="18"/>
                </a:lnTo>
                <a:lnTo>
                  <a:pt x="24" y="12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61" name="Freeform 25"/>
          <p:cNvSpPr>
            <a:spLocks/>
          </p:cNvSpPr>
          <p:nvPr/>
        </p:nvSpPr>
        <p:spPr bwMode="auto">
          <a:xfrm>
            <a:off x="5181600" y="1962150"/>
            <a:ext cx="38100" cy="28575"/>
          </a:xfrm>
          <a:custGeom>
            <a:avLst/>
            <a:gdLst/>
            <a:ahLst/>
            <a:cxnLst>
              <a:cxn ang="0">
                <a:pos x="0" y="12"/>
              </a:cxn>
              <a:cxn ang="0">
                <a:pos x="18" y="0"/>
              </a:cxn>
              <a:cxn ang="0">
                <a:pos x="24" y="6"/>
              </a:cxn>
              <a:cxn ang="0">
                <a:pos x="24" y="6"/>
              </a:cxn>
              <a:cxn ang="0">
                <a:pos x="24" y="6"/>
              </a:cxn>
              <a:cxn ang="0">
                <a:pos x="6" y="18"/>
              </a:cxn>
              <a:cxn ang="0">
                <a:pos x="0" y="12"/>
              </a:cxn>
            </a:cxnLst>
            <a:rect l="0" t="0" r="r" b="b"/>
            <a:pathLst>
              <a:path w="24" h="18">
                <a:moveTo>
                  <a:pt x="0" y="12"/>
                </a:moveTo>
                <a:lnTo>
                  <a:pt x="18" y="0"/>
                </a:lnTo>
                <a:lnTo>
                  <a:pt x="24" y="6"/>
                </a:lnTo>
                <a:lnTo>
                  <a:pt x="24" y="6"/>
                </a:lnTo>
                <a:lnTo>
                  <a:pt x="24" y="6"/>
                </a:lnTo>
                <a:lnTo>
                  <a:pt x="6" y="18"/>
                </a:lnTo>
                <a:lnTo>
                  <a:pt x="0" y="12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62" name="Freeform 26"/>
          <p:cNvSpPr>
            <a:spLocks/>
          </p:cNvSpPr>
          <p:nvPr/>
        </p:nvSpPr>
        <p:spPr bwMode="auto">
          <a:xfrm>
            <a:off x="5181600" y="1943100"/>
            <a:ext cx="76200" cy="85725"/>
          </a:xfrm>
          <a:custGeom>
            <a:avLst/>
            <a:gdLst/>
            <a:ahLst/>
            <a:cxnLst>
              <a:cxn ang="0">
                <a:pos x="18" y="12"/>
              </a:cxn>
              <a:cxn ang="0">
                <a:pos x="24" y="0"/>
              </a:cxn>
              <a:cxn ang="0">
                <a:pos x="48" y="54"/>
              </a:cxn>
              <a:cxn ang="0">
                <a:pos x="0" y="24"/>
              </a:cxn>
              <a:cxn ang="0">
                <a:pos x="18" y="12"/>
              </a:cxn>
            </a:cxnLst>
            <a:rect l="0" t="0" r="r" b="b"/>
            <a:pathLst>
              <a:path w="48" h="54">
                <a:moveTo>
                  <a:pt x="18" y="12"/>
                </a:moveTo>
                <a:lnTo>
                  <a:pt x="24" y="0"/>
                </a:lnTo>
                <a:lnTo>
                  <a:pt x="48" y="54"/>
                </a:lnTo>
                <a:lnTo>
                  <a:pt x="0" y="24"/>
                </a:lnTo>
                <a:lnTo>
                  <a:pt x="18" y="12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63" name="Freeform 27"/>
          <p:cNvSpPr>
            <a:spLocks/>
          </p:cNvSpPr>
          <p:nvPr/>
        </p:nvSpPr>
        <p:spPr bwMode="auto">
          <a:xfrm>
            <a:off x="3028950" y="1819275"/>
            <a:ext cx="9525" cy="95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6" y="6"/>
              </a:cxn>
              <a:cxn ang="0">
                <a:pos x="6" y="6"/>
              </a:cxn>
              <a:cxn ang="0">
                <a:pos x="0" y="0"/>
              </a:cxn>
            </a:cxnLst>
            <a:rect l="0" t="0" r="r" b="b"/>
            <a:pathLst>
              <a:path w="6" h="6">
                <a:moveTo>
                  <a:pt x="0" y="0"/>
                </a:moveTo>
                <a:lnTo>
                  <a:pt x="0" y="0"/>
                </a:lnTo>
                <a:lnTo>
                  <a:pt x="6" y="6"/>
                </a:lnTo>
                <a:lnTo>
                  <a:pt x="6" y="6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64" name="Freeform 28"/>
          <p:cNvSpPr>
            <a:spLocks/>
          </p:cNvSpPr>
          <p:nvPr/>
        </p:nvSpPr>
        <p:spPr bwMode="auto">
          <a:xfrm>
            <a:off x="3028950" y="1438275"/>
            <a:ext cx="1676400" cy="390525"/>
          </a:xfrm>
          <a:custGeom>
            <a:avLst/>
            <a:gdLst/>
            <a:ahLst/>
            <a:cxnLst>
              <a:cxn ang="0">
                <a:pos x="0" y="240"/>
              </a:cxn>
              <a:cxn ang="0">
                <a:pos x="156" y="132"/>
              </a:cxn>
              <a:cxn ang="0">
                <a:pos x="156" y="132"/>
              </a:cxn>
              <a:cxn ang="0">
                <a:pos x="156" y="132"/>
              </a:cxn>
              <a:cxn ang="0">
                <a:pos x="324" y="54"/>
              </a:cxn>
              <a:cxn ang="0">
                <a:pos x="324" y="54"/>
              </a:cxn>
              <a:cxn ang="0">
                <a:pos x="324" y="54"/>
              </a:cxn>
              <a:cxn ang="0">
                <a:pos x="504" y="18"/>
              </a:cxn>
              <a:cxn ang="0">
                <a:pos x="510" y="12"/>
              </a:cxn>
              <a:cxn ang="0">
                <a:pos x="510" y="12"/>
              </a:cxn>
              <a:cxn ang="0">
                <a:pos x="696" y="0"/>
              </a:cxn>
              <a:cxn ang="0">
                <a:pos x="696" y="0"/>
              </a:cxn>
              <a:cxn ang="0">
                <a:pos x="696" y="0"/>
              </a:cxn>
              <a:cxn ang="0">
                <a:pos x="882" y="30"/>
              </a:cxn>
              <a:cxn ang="0">
                <a:pos x="882" y="30"/>
              </a:cxn>
              <a:cxn ang="0">
                <a:pos x="882" y="30"/>
              </a:cxn>
              <a:cxn ang="0">
                <a:pos x="1056" y="90"/>
              </a:cxn>
              <a:cxn ang="0">
                <a:pos x="1056" y="90"/>
              </a:cxn>
              <a:cxn ang="0">
                <a:pos x="1050" y="96"/>
              </a:cxn>
              <a:cxn ang="0">
                <a:pos x="1050" y="96"/>
              </a:cxn>
              <a:cxn ang="0">
                <a:pos x="876" y="36"/>
              </a:cxn>
              <a:cxn ang="0">
                <a:pos x="876" y="36"/>
              </a:cxn>
              <a:cxn ang="0">
                <a:pos x="882" y="42"/>
              </a:cxn>
              <a:cxn ang="0">
                <a:pos x="696" y="12"/>
              </a:cxn>
              <a:cxn ang="0">
                <a:pos x="696" y="12"/>
              </a:cxn>
              <a:cxn ang="0">
                <a:pos x="696" y="12"/>
              </a:cxn>
              <a:cxn ang="0">
                <a:pos x="510" y="24"/>
              </a:cxn>
              <a:cxn ang="0">
                <a:pos x="510" y="24"/>
              </a:cxn>
              <a:cxn ang="0">
                <a:pos x="510" y="24"/>
              </a:cxn>
              <a:cxn ang="0">
                <a:pos x="330" y="60"/>
              </a:cxn>
              <a:cxn ang="0">
                <a:pos x="330" y="60"/>
              </a:cxn>
              <a:cxn ang="0">
                <a:pos x="330" y="60"/>
              </a:cxn>
              <a:cxn ang="0">
                <a:pos x="162" y="138"/>
              </a:cxn>
              <a:cxn ang="0">
                <a:pos x="162" y="138"/>
              </a:cxn>
              <a:cxn ang="0">
                <a:pos x="162" y="138"/>
              </a:cxn>
              <a:cxn ang="0">
                <a:pos x="6" y="246"/>
              </a:cxn>
              <a:cxn ang="0">
                <a:pos x="0" y="240"/>
              </a:cxn>
            </a:cxnLst>
            <a:rect l="0" t="0" r="r" b="b"/>
            <a:pathLst>
              <a:path w="1056" h="246">
                <a:moveTo>
                  <a:pt x="0" y="240"/>
                </a:moveTo>
                <a:lnTo>
                  <a:pt x="156" y="132"/>
                </a:lnTo>
                <a:lnTo>
                  <a:pt x="156" y="132"/>
                </a:lnTo>
                <a:lnTo>
                  <a:pt x="156" y="132"/>
                </a:lnTo>
                <a:lnTo>
                  <a:pt x="324" y="54"/>
                </a:lnTo>
                <a:lnTo>
                  <a:pt x="324" y="54"/>
                </a:lnTo>
                <a:lnTo>
                  <a:pt x="324" y="54"/>
                </a:lnTo>
                <a:lnTo>
                  <a:pt x="504" y="18"/>
                </a:lnTo>
                <a:lnTo>
                  <a:pt x="510" y="12"/>
                </a:lnTo>
                <a:lnTo>
                  <a:pt x="510" y="12"/>
                </a:lnTo>
                <a:lnTo>
                  <a:pt x="696" y="0"/>
                </a:lnTo>
                <a:lnTo>
                  <a:pt x="696" y="0"/>
                </a:lnTo>
                <a:lnTo>
                  <a:pt x="696" y="0"/>
                </a:lnTo>
                <a:lnTo>
                  <a:pt x="882" y="30"/>
                </a:lnTo>
                <a:lnTo>
                  <a:pt x="882" y="30"/>
                </a:lnTo>
                <a:lnTo>
                  <a:pt x="882" y="30"/>
                </a:lnTo>
                <a:lnTo>
                  <a:pt x="1056" y="90"/>
                </a:lnTo>
                <a:lnTo>
                  <a:pt x="1056" y="90"/>
                </a:lnTo>
                <a:lnTo>
                  <a:pt x="1050" y="96"/>
                </a:lnTo>
                <a:lnTo>
                  <a:pt x="1050" y="96"/>
                </a:lnTo>
                <a:lnTo>
                  <a:pt x="876" y="36"/>
                </a:lnTo>
                <a:lnTo>
                  <a:pt x="876" y="36"/>
                </a:lnTo>
                <a:lnTo>
                  <a:pt x="882" y="42"/>
                </a:lnTo>
                <a:lnTo>
                  <a:pt x="696" y="12"/>
                </a:lnTo>
                <a:lnTo>
                  <a:pt x="696" y="12"/>
                </a:lnTo>
                <a:lnTo>
                  <a:pt x="696" y="12"/>
                </a:lnTo>
                <a:lnTo>
                  <a:pt x="510" y="24"/>
                </a:lnTo>
                <a:lnTo>
                  <a:pt x="510" y="24"/>
                </a:lnTo>
                <a:lnTo>
                  <a:pt x="510" y="24"/>
                </a:lnTo>
                <a:lnTo>
                  <a:pt x="330" y="60"/>
                </a:lnTo>
                <a:lnTo>
                  <a:pt x="330" y="60"/>
                </a:lnTo>
                <a:lnTo>
                  <a:pt x="330" y="60"/>
                </a:lnTo>
                <a:lnTo>
                  <a:pt x="162" y="138"/>
                </a:lnTo>
                <a:lnTo>
                  <a:pt x="162" y="138"/>
                </a:lnTo>
                <a:lnTo>
                  <a:pt x="162" y="138"/>
                </a:lnTo>
                <a:lnTo>
                  <a:pt x="6" y="246"/>
                </a:lnTo>
                <a:lnTo>
                  <a:pt x="0" y="24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65" name="Freeform 29"/>
          <p:cNvSpPr>
            <a:spLocks/>
          </p:cNvSpPr>
          <p:nvPr/>
        </p:nvSpPr>
        <p:spPr bwMode="auto">
          <a:xfrm>
            <a:off x="4695825" y="1581150"/>
            <a:ext cx="276225" cy="171450"/>
          </a:xfrm>
          <a:custGeom>
            <a:avLst/>
            <a:gdLst/>
            <a:ahLst/>
            <a:cxnLst>
              <a:cxn ang="0">
                <a:pos x="6" y="0"/>
              </a:cxn>
              <a:cxn ang="0">
                <a:pos x="174" y="102"/>
              </a:cxn>
              <a:cxn ang="0">
                <a:pos x="174" y="102"/>
              </a:cxn>
              <a:cxn ang="0">
                <a:pos x="168" y="108"/>
              </a:cxn>
              <a:cxn ang="0">
                <a:pos x="168" y="108"/>
              </a:cxn>
              <a:cxn ang="0">
                <a:pos x="0" y="6"/>
              </a:cxn>
              <a:cxn ang="0">
                <a:pos x="6" y="0"/>
              </a:cxn>
            </a:cxnLst>
            <a:rect l="0" t="0" r="r" b="b"/>
            <a:pathLst>
              <a:path w="174" h="108">
                <a:moveTo>
                  <a:pt x="6" y="0"/>
                </a:moveTo>
                <a:lnTo>
                  <a:pt x="174" y="102"/>
                </a:lnTo>
                <a:lnTo>
                  <a:pt x="174" y="102"/>
                </a:lnTo>
                <a:lnTo>
                  <a:pt x="168" y="108"/>
                </a:lnTo>
                <a:lnTo>
                  <a:pt x="168" y="108"/>
                </a:lnTo>
                <a:lnTo>
                  <a:pt x="0" y="6"/>
                </a:lnTo>
                <a:lnTo>
                  <a:pt x="6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66" name="Freeform 30"/>
          <p:cNvSpPr>
            <a:spLocks/>
          </p:cNvSpPr>
          <p:nvPr/>
        </p:nvSpPr>
        <p:spPr bwMode="auto">
          <a:xfrm>
            <a:off x="5200650" y="1943100"/>
            <a:ext cx="9525" cy="9525"/>
          </a:xfrm>
          <a:custGeom>
            <a:avLst/>
            <a:gdLst/>
            <a:ahLst/>
            <a:cxnLst>
              <a:cxn ang="0">
                <a:pos x="6" y="0"/>
              </a:cxn>
              <a:cxn ang="0">
                <a:pos x="6" y="0"/>
              </a:cxn>
              <a:cxn ang="0">
                <a:pos x="0" y="6"/>
              </a:cxn>
              <a:cxn ang="0">
                <a:pos x="0" y="6"/>
              </a:cxn>
              <a:cxn ang="0">
                <a:pos x="6" y="0"/>
              </a:cxn>
            </a:cxnLst>
            <a:rect l="0" t="0" r="r" b="b"/>
            <a:pathLst>
              <a:path w="6" h="6">
                <a:moveTo>
                  <a:pt x="6" y="0"/>
                </a:moveTo>
                <a:lnTo>
                  <a:pt x="6" y="0"/>
                </a:lnTo>
                <a:lnTo>
                  <a:pt x="0" y="6"/>
                </a:lnTo>
                <a:lnTo>
                  <a:pt x="0" y="6"/>
                </a:lnTo>
                <a:lnTo>
                  <a:pt x="6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67" name="Freeform 31"/>
          <p:cNvSpPr>
            <a:spLocks/>
          </p:cNvSpPr>
          <p:nvPr/>
        </p:nvSpPr>
        <p:spPr bwMode="auto">
          <a:xfrm>
            <a:off x="4962525" y="1743075"/>
            <a:ext cx="247650" cy="209550"/>
          </a:xfrm>
          <a:custGeom>
            <a:avLst/>
            <a:gdLst/>
            <a:ahLst/>
            <a:cxnLst>
              <a:cxn ang="0">
                <a:pos x="6" y="0"/>
              </a:cxn>
              <a:cxn ang="0">
                <a:pos x="0" y="6"/>
              </a:cxn>
              <a:cxn ang="0">
                <a:pos x="150" y="132"/>
              </a:cxn>
              <a:cxn ang="0">
                <a:pos x="156" y="126"/>
              </a:cxn>
              <a:cxn ang="0">
                <a:pos x="6" y="0"/>
              </a:cxn>
            </a:cxnLst>
            <a:rect l="0" t="0" r="r" b="b"/>
            <a:pathLst>
              <a:path w="156" h="132">
                <a:moveTo>
                  <a:pt x="6" y="0"/>
                </a:moveTo>
                <a:lnTo>
                  <a:pt x="0" y="6"/>
                </a:lnTo>
                <a:lnTo>
                  <a:pt x="150" y="132"/>
                </a:lnTo>
                <a:lnTo>
                  <a:pt x="156" y="126"/>
                </a:lnTo>
                <a:lnTo>
                  <a:pt x="6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68" name="Rectangle 32"/>
          <p:cNvSpPr>
            <a:spLocks noChangeArrowheads="1"/>
          </p:cNvSpPr>
          <p:nvPr/>
        </p:nvSpPr>
        <p:spPr bwMode="auto">
          <a:xfrm>
            <a:off x="5695950" y="2201863"/>
            <a:ext cx="9525" cy="95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69" name="Freeform 33"/>
          <p:cNvSpPr>
            <a:spLocks/>
          </p:cNvSpPr>
          <p:nvPr/>
        </p:nvSpPr>
        <p:spPr bwMode="auto">
          <a:xfrm>
            <a:off x="5667375" y="2201863"/>
            <a:ext cx="66675" cy="123825"/>
          </a:xfrm>
          <a:custGeom>
            <a:avLst/>
            <a:gdLst/>
            <a:ahLst/>
            <a:cxnLst>
              <a:cxn ang="0">
                <a:pos x="24" y="6"/>
              </a:cxn>
              <a:cxn ang="0">
                <a:pos x="42" y="0"/>
              </a:cxn>
              <a:cxn ang="0">
                <a:pos x="42" y="0"/>
              </a:cxn>
              <a:cxn ang="0">
                <a:pos x="42" y="0"/>
              </a:cxn>
              <a:cxn ang="0">
                <a:pos x="24" y="60"/>
              </a:cxn>
              <a:cxn ang="0">
                <a:pos x="24" y="78"/>
              </a:cxn>
              <a:cxn ang="0">
                <a:pos x="18" y="60"/>
              </a:cxn>
              <a:cxn ang="0">
                <a:pos x="0" y="0"/>
              </a:cxn>
              <a:cxn ang="0">
                <a:pos x="0" y="0"/>
              </a:cxn>
              <a:cxn ang="0">
                <a:pos x="6" y="0"/>
              </a:cxn>
              <a:cxn ang="0">
                <a:pos x="6" y="0"/>
              </a:cxn>
              <a:cxn ang="0">
                <a:pos x="24" y="60"/>
              </a:cxn>
              <a:cxn ang="0">
                <a:pos x="18" y="60"/>
              </a:cxn>
              <a:cxn ang="0">
                <a:pos x="18" y="60"/>
              </a:cxn>
              <a:cxn ang="0">
                <a:pos x="36" y="0"/>
              </a:cxn>
              <a:cxn ang="0">
                <a:pos x="42" y="0"/>
              </a:cxn>
              <a:cxn ang="0">
                <a:pos x="42" y="6"/>
              </a:cxn>
              <a:cxn ang="0">
                <a:pos x="24" y="12"/>
              </a:cxn>
              <a:cxn ang="0">
                <a:pos x="24" y="6"/>
              </a:cxn>
            </a:cxnLst>
            <a:rect l="0" t="0" r="r" b="b"/>
            <a:pathLst>
              <a:path w="42" h="78">
                <a:moveTo>
                  <a:pt x="24" y="6"/>
                </a:move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24" y="60"/>
                </a:lnTo>
                <a:lnTo>
                  <a:pt x="24" y="78"/>
                </a:lnTo>
                <a:lnTo>
                  <a:pt x="18" y="60"/>
                </a:lnTo>
                <a:lnTo>
                  <a:pt x="0" y="0"/>
                </a:lnTo>
                <a:lnTo>
                  <a:pt x="0" y="0"/>
                </a:lnTo>
                <a:lnTo>
                  <a:pt x="6" y="0"/>
                </a:lnTo>
                <a:lnTo>
                  <a:pt x="6" y="0"/>
                </a:lnTo>
                <a:lnTo>
                  <a:pt x="24" y="60"/>
                </a:lnTo>
                <a:lnTo>
                  <a:pt x="18" y="60"/>
                </a:lnTo>
                <a:lnTo>
                  <a:pt x="18" y="60"/>
                </a:lnTo>
                <a:lnTo>
                  <a:pt x="36" y="0"/>
                </a:lnTo>
                <a:lnTo>
                  <a:pt x="42" y="0"/>
                </a:lnTo>
                <a:lnTo>
                  <a:pt x="42" y="6"/>
                </a:lnTo>
                <a:lnTo>
                  <a:pt x="24" y="12"/>
                </a:lnTo>
                <a:lnTo>
                  <a:pt x="24" y="6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70" name="Freeform 34"/>
          <p:cNvSpPr>
            <a:spLocks/>
          </p:cNvSpPr>
          <p:nvPr/>
        </p:nvSpPr>
        <p:spPr bwMode="auto">
          <a:xfrm>
            <a:off x="5676900" y="2201863"/>
            <a:ext cx="28575" cy="190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8" y="6"/>
              </a:cxn>
              <a:cxn ang="0">
                <a:pos x="18" y="12"/>
              </a:cxn>
              <a:cxn ang="0">
                <a:pos x="18" y="12"/>
              </a:cxn>
              <a:cxn ang="0">
                <a:pos x="18" y="12"/>
              </a:cxn>
              <a:cxn ang="0">
                <a:pos x="0" y="6"/>
              </a:cxn>
              <a:cxn ang="0">
                <a:pos x="0" y="0"/>
              </a:cxn>
            </a:cxnLst>
            <a:rect l="0" t="0" r="r" b="b"/>
            <a:pathLst>
              <a:path w="18" h="12">
                <a:moveTo>
                  <a:pt x="0" y="0"/>
                </a:moveTo>
                <a:lnTo>
                  <a:pt x="18" y="6"/>
                </a:lnTo>
                <a:lnTo>
                  <a:pt x="18" y="12"/>
                </a:lnTo>
                <a:lnTo>
                  <a:pt x="18" y="12"/>
                </a:lnTo>
                <a:lnTo>
                  <a:pt x="18" y="12"/>
                </a:lnTo>
                <a:lnTo>
                  <a:pt x="0" y="6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71" name="Freeform 35"/>
          <p:cNvSpPr>
            <a:spLocks/>
          </p:cNvSpPr>
          <p:nvPr/>
        </p:nvSpPr>
        <p:spPr bwMode="auto">
          <a:xfrm>
            <a:off x="5676900" y="2201863"/>
            <a:ext cx="57150" cy="95250"/>
          </a:xfrm>
          <a:custGeom>
            <a:avLst/>
            <a:gdLst/>
            <a:ahLst/>
            <a:cxnLst>
              <a:cxn ang="0">
                <a:pos x="18" y="6"/>
              </a:cxn>
              <a:cxn ang="0">
                <a:pos x="36" y="0"/>
              </a:cxn>
              <a:cxn ang="0">
                <a:pos x="18" y="60"/>
              </a:cxn>
              <a:cxn ang="0">
                <a:pos x="0" y="0"/>
              </a:cxn>
              <a:cxn ang="0">
                <a:pos x="18" y="6"/>
              </a:cxn>
            </a:cxnLst>
            <a:rect l="0" t="0" r="r" b="b"/>
            <a:pathLst>
              <a:path w="36" h="60">
                <a:moveTo>
                  <a:pt x="18" y="6"/>
                </a:moveTo>
                <a:lnTo>
                  <a:pt x="36" y="0"/>
                </a:lnTo>
                <a:lnTo>
                  <a:pt x="18" y="60"/>
                </a:lnTo>
                <a:lnTo>
                  <a:pt x="0" y="0"/>
                </a:lnTo>
                <a:lnTo>
                  <a:pt x="18" y="6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72" name="Rectangle 36"/>
          <p:cNvSpPr>
            <a:spLocks noChangeArrowheads="1"/>
          </p:cNvSpPr>
          <p:nvPr/>
        </p:nvSpPr>
        <p:spPr bwMode="auto">
          <a:xfrm>
            <a:off x="5705475" y="2135188"/>
            <a:ext cx="95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73" name="Rectangle 37"/>
          <p:cNvSpPr>
            <a:spLocks noChangeArrowheads="1"/>
          </p:cNvSpPr>
          <p:nvPr/>
        </p:nvSpPr>
        <p:spPr bwMode="auto">
          <a:xfrm>
            <a:off x="5705475" y="2201863"/>
            <a:ext cx="95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74" name="Rectangle 38"/>
          <p:cNvSpPr>
            <a:spLocks noChangeArrowheads="1"/>
          </p:cNvSpPr>
          <p:nvPr/>
        </p:nvSpPr>
        <p:spPr bwMode="auto">
          <a:xfrm>
            <a:off x="5705475" y="2135188"/>
            <a:ext cx="9525" cy="6667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75" name="Rectangle 39"/>
          <p:cNvSpPr>
            <a:spLocks noChangeArrowheads="1"/>
          </p:cNvSpPr>
          <p:nvPr/>
        </p:nvSpPr>
        <p:spPr bwMode="auto">
          <a:xfrm>
            <a:off x="5686425" y="2297113"/>
            <a:ext cx="79375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i="1">
                <a:solidFill>
                  <a:srgbClr val="000000"/>
                </a:solidFill>
              </a:rPr>
              <a:t>x</a:t>
            </a:r>
            <a:endParaRPr lang="en-US" sz="1400" i="1">
              <a:solidFill>
                <a:srgbClr val="000099"/>
              </a:solidFill>
            </a:endParaRPr>
          </a:p>
        </p:txBody>
      </p:sp>
      <p:sp>
        <p:nvSpPr>
          <p:cNvPr id="244776" name="Freeform 40"/>
          <p:cNvSpPr>
            <a:spLocks/>
          </p:cNvSpPr>
          <p:nvPr/>
        </p:nvSpPr>
        <p:spPr bwMode="auto">
          <a:xfrm>
            <a:off x="2990850" y="3163888"/>
            <a:ext cx="257175" cy="219075"/>
          </a:xfrm>
          <a:custGeom>
            <a:avLst/>
            <a:gdLst/>
            <a:ahLst/>
            <a:cxnLst>
              <a:cxn ang="0">
                <a:pos x="30" y="120"/>
              </a:cxn>
              <a:cxn ang="0">
                <a:pos x="12" y="96"/>
              </a:cxn>
              <a:cxn ang="0">
                <a:pos x="0" y="72"/>
              </a:cxn>
              <a:cxn ang="0">
                <a:pos x="0" y="48"/>
              </a:cxn>
              <a:cxn ang="0">
                <a:pos x="6" y="24"/>
              </a:cxn>
              <a:cxn ang="0">
                <a:pos x="30" y="6"/>
              </a:cxn>
              <a:cxn ang="0">
                <a:pos x="60" y="0"/>
              </a:cxn>
              <a:cxn ang="0">
                <a:pos x="90" y="0"/>
              </a:cxn>
              <a:cxn ang="0">
                <a:pos x="126" y="0"/>
              </a:cxn>
              <a:cxn ang="0">
                <a:pos x="138" y="18"/>
              </a:cxn>
              <a:cxn ang="0">
                <a:pos x="150" y="30"/>
              </a:cxn>
              <a:cxn ang="0">
                <a:pos x="156" y="42"/>
              </a:cxn>
              <a:cxn ang="0">
                <a:pos x="162" y="60"/>
              </a:cxn>
              <a:cxn ang="0">
                <a:pos x="162" y="78"/>
              </a:cxn>
              <a:cxn ang="0">
                <a:pos x="156" y="102"/>
              </a:cxn>
              <a:cxn ang="0">
                <a:pos x="144" y="114"/>
              </a:cxn>
              <a:cxn ang="0">
                <a:pos x="138" y="120"/>
              </a:cxn>
              <a:cxn ang="0">
                <a:pos x="120" y="132"/>
              </a:cxn>
              <a:cxn ang="0">
                <a:pos x="108" y="138"/>
              </a:cxn>
              <a:cxn ang="0">
                <a:pos x="102" y="138"/>
              </a:cxn>
              <a:cxn ang="0">
                <a:pos x="90" y="132"/>
              </a:cxn>
              <a:cxn ang="0">
                <a:pos x="60" y="126"/>
              </a:cxn>
              <a:cxn ang="0">
                <a:pos x="90" y="126"/>
              </a:cxn>
              <a:cxn ang="0">
                <a:pos x="102" y="132"/>
              </a:cxn>
              <a:cxn ang="0">
                <a:pos x="108" y="132"/>
              </a:cxn>
              <a:cxn ang="0">
                <a:pos x="120" y="126"/>
              </a:cxn>
              <a:cxn ang="0">
                <a:pos x="132" y="114"/>
              </a:cxn>
              <a:cxn ang="0">
                <a:pos x="138" y="108"/>
              </a:cxn>
              <a:cxn ang="0">
                <a:pos x="150" y="96"/>
              </a:cxn>
              <a:cxn ang="0">
                <a:pos x="156" y="78"/>
              </a:cxn>
              <a:cxn ang="0">
                <a:pos x="156" y="60"/>
              </a:cxn>
              <a:cxn ang="0">
                <a:pos x="150" y="42"/>
              </a:cxn>
              <a:cxn ang="0">
                <a:pos x="144" y="30"/>
              </a:cxn>
              <a:cxn ang="0">
                <a:pos x="132" y="24"/>
              </a:cxn>
              <a:cxn ang="0">
                <a:pos x="120" y="6"/>
              </a:cxn>
              <a:cxn ang="0">
                <a:pos x="90" y="6"/>
              </a:cxn>
              <a:cxn ang="0">
                <a:pos x="60" y="6"/>
              </a:cxn>
              <a:cxn ang="0">
                <a:pos x="30" y="12"/>
              </a:cxn>
              <a:cxn ang="0">
                <a:pos x="12" y="30"/>
              </a:cxn>
              <a:cxn ang="0">
                <a:pos x="6" y="48"/>
              </a:cxn>
              <a:cxn ang="0">
                <a:pos x="6" y="72"/>
              </a:cxn>
              <a:cxn ang="0">
                <a:pos x="18" y="96"/>
              </a:cxn>
              <a:cxn ang="0">
                <a:pos x="36" y="114"/>
              </a:cxn>
              <a:cxn ang="0">
                <a:pos x="60" y="120"/>
              </a:cxn>
            </a:cxnLst>
            <a:rect l="0" t="0" r="r" b="b"/>
            <a:pathLst>
              <a:path w="162" h="138">
                <a:moveTo>
                  <a:pt x="60" y="126"/>
                </a:moveTo>
                <a:lnTo>
                  <a:pt x="30" y="120"/>
                </a:lnTo>
                <a:lnTo>
                  <a:pt x="30" y="120"/>
                </a:lnTo>
                <a:lnTo>
                  <a:pt x="30" y="120"/>
                </a:lnTo>
                <a:lnTo>
                  <a:pt x="12" y="102"/>
                </a:lnTo>
                <a:lnTo>
                  <a:pt x="12" y="96"/>
                </a:lnTo>
                <a:lnTo>
                  <a:pt x="12" y="96"/>
                </a:lnTo>
                <a:lnTo>
                  <a:pt x="0" y="72"/>
                </a:lnTo>
                <a:lnTo>
                  <a:pt x="0" y="72"/>
                </a:lnTo>
                <a:lnTo>
                  <a:pt x="0" y="72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6" y="24"/>
                </a:lnTo>
                <a:lnTo>
                  <a:pt x="6" y="24"/>
                </a:lnTo>
                <a:lnTo>
                  <a:pt x="6" y="24"/>
                </a:lnTo>
                <a:lnTo>
                  <a:pt x="30" y="6"/>
                </a:lnTo>
                <a:lnTo>
                  <a:pt x="30" y="6"/>
                </a:lnTo>
                <a:lnTo>
                  <a:pt x="30" y="6"/>
                </a:lnTo>
                <a:lnTo>
                  <a:pt x="60" y="0"/>
                </a:lnTo>
                <a:lnTo>
                  <a:pt x="60" y="0"/>
                </a:lnTo>
                <a:lnTo>
                  <a:pt x="60" y="0"/>
                </a:lnTo>
                <a:lnTo>
                  <a:pt x="90" y="0"/>
                </a:lnTo>
                <a:lnTo>
                  <a:pt x="90" y="0"/>
                </a:lnTo>
                <a:lnTo>
                  <a:pt x="90" y="0"/>
                </a:lnTo>
                <a:lnTo>
                  <a:pt x="120" y="0"/>
                </a:lnTo>
                <a:lnTo>
                  <a:pt x="126" y="0"/>
                </a:lnTo>
                <a:lnTo>
                  <a:pt x="126" y="0"/>
                </a:lnTo>
                <a:lnTo>
                  <a:pt x="138" y="18"/>
                </a:lnTo>
                <a:lnTo>
                  <a:pt x="138" y="18"/>
                </a:lnTo>
                <a:lnTo>
                  <a:pt x="138" y="18"/>
                </a:lnTo>
                <a:lnTo>
                  <a:pt x="150" y="30"/>
                </a:lnTo>
                <a:lnTo>
                  <a:pt x="150" y="30"/>
                </a:lnTo>
                <a:lnTo>
                  <a:pt x="150" y="30"/>
                </a:lnTo>
                <a:lnTo>
                  <a:pt x="156" y="42"/>
                </a:lnTo>
                <a:lnTo>
                  <a:pt x="156" y="42"/>
                </a:lnTo>
                <a:lnTo>
                  <a:pt x="156" y="42"/>
                </a:lnTo>
                <a:lnTo>
                  <a:pt x="162" y="60"/>
                </a:lnTo>
                <a:lnTo>
                  <a:pt x="162" y="60"/>
                </a:lnTo>
                <a:lnTo>
                  <a:pt x="162" y="60"/>
                </a:lnTo>
                <a:lnTo>
                  <a:pt x="162" y="78"/>
                </a:lnTo>
                <a:lnTo>
                  <a:pt x="162" y="78"/>
                </a:lnTo>
                <a:lnTo>
                  <a:pt x="162" y="78"/>
                </a:lnTo>
                <a:lnTo>
                  <a:pt x="156" y="96"/>
                </a:lnTo>
                <a:lnTo>
                  <a:pt x="156" y="102"/>
                </a:lnTo>
                <a:lnTo>
                  <a:pt x="156" y="102"/>
                </a:lnTo>
                <a:lnTo>
                  <a:pt x="144" y="114"/>
                </a:lnTo>
                <a:lnTo>
                  <a:pt x="144" y="114"/>
                </a:lnTo>
                <a:lnTo>
                  <a:pt x="144" y="114"/>
                </a:lnTo>
                <a:lnTo>
                  <a:pt x="138" y="120"/>
                </a:lnTo>
                <a:lnTo>
                  <a:pt x="138" y="120"/>
                </a:lnTo>
                <a:lnTo>
                  <a:pt x="138" y="120"/>
                </a:lnTo>
                <a:lnTo>
                  <a:pt x="126" y="132"/>
                </a:lnTo>
                <a:lnTo>
                  <a:pt x="120" y="132"/>
                </a:lnTo>
                <a:lnTo>
                  <a:pt x="120" y="132"/>
                </a:lnTo>
                <a:lnTo>
                  <a:pt x="108" y="138"/>
                </a:lnTo>
                <a:lnTo>
                  <a:pt x="108" y="138"/>
                </a:lnTo>
                <a:lnTo>
                  <a:pt x="108" y="138"/>
                </a:lnTo>
                <a:lnTo>
                  <a:pt x="102" y="138"/>
                </a:lnTo>
                <a:lnTo>
                  <a:pt x="102" y="138"/>
                </a:lnTo>
                <a:lnTo>
                  <a:pt x="102" y="138"/>
                </a:lnTo>
                <a:lnTo>
                  <a:pt x="90" y="132"/>
                </a:lnTo>
                <a:lnTo>
                  <a:pt x="90" y="132"/>
                </a:lnTo>
                <a:lnTo>
                  <a:pt x="90" y="132"/>
                </a:lnTo>
                <a:lnTo>
                  <a:pt x="60" y="126"/>
                </a:lnTo>
                <a:lnTo>
                  <a:pt x="60" y="126"/>
                </a:lnTo>
                <a:lnTo>
                  <a:pt x="60" y="120"/>
                </a:lnTo>
                <a:lnTo>
                  <a:pt x="60" y="120"/>
                </a:lnTo>
                <a:lnTo>
                  <a:pt x="90" y="126"/>
                </a:lnTo>
                <a:lnTo>
                  <a:pt x="90" y="126"/>
                </a:lnTo>
                <a:lnTo>
                  <a:pt x="90" y="126"/>
                </a:lnTo>
                <a:lnTo>
                  <a:pt x="102" y="132"/>
                </a:lnTo>
                <a:lnTo>
                  <a:pt x="102" y="132"/>
                </a:lnTo>
                <a:lnTo>
                  <a:pt x="102" y="132"/>
                </a:lnTo>
                <a:lnTo>
                  <a:pt x="108" y="132"/>
                </a:lnTo>
                <a:lnTo>
                  <a:pt x="108" y="132"/>
                </a:lnTo>
                <a:lnTo>
                  <a:pt x="108" y="132"/>
                </a:lnTo>
                <a:lnTo>
                  <a:pt x="120" y="126"/>
                </a:lnTo>
                <a:lnTo>
                  <a:pt x="120" y="126"/>
                </a:lnTo>
                <a:lnTo>
                  <a:pt x="120" y="126"/>
                </a:lnTo>
                <a:lnTo>
                  <a:pt x="132" y="114"/>
                </a:lnTo>
                <a:lnTo>
                  <a:pt x="132" y="114"/>
                </a:lnTo>
                <a:lnTo>
                  <a:pt x="132" y="114"/>
                </a:lnTo>
                <a:lnTo>
                  <a:pt x="138" y="108"/>
                </a:lnTo>
                <a:lnTo>
                  <a:pt x="138" y="108"/>
                </a:lnTo>
                <a:lnTo>
                  <a:pt x="138" y="108"/>
                </a:lnTo>
                <a:lnTo>
                  <a:pt x="150" y="96"/>
                </a:lnTo>
                <a:lnTo>
                  <a:pt x="150" y="96"/>
                </a:lnTo>
                <a:lnTo>
                  <a:pt x="150" y="96"/>
                </a:lnTo>
                <a:lnTo>
                  <a:pt x="156" y="78"/>
                </a:lnTo>
                <a:lnTo>
                  <a:pt x="156" y="78"/>
                </a:lnTo>
                <a:lnTo>
                  <a:pt x="156" y="78"/>
                </a:lnTo>
                <a:lnTo>
                  <a:pt x="156" y="60"/>
                </a:lnTo>
                <a:lnTo>
                  <a:pt x="156" y="60"/>
                </a:lnTo>
                <a:lnTo>
                  <a:pt x="156" y="60"/>
                </a:lnTo>
                <a:lnTo>
                  <a:pt x="150" y="42"/>
                </a:lnTo>
                <a:lnTo>
                  <a:pt x="150" y="42"/>
                </a:lnTo>
                <a:lnTo>
                  <a:pt x="150" y="42"/>
                </a:lnTo>
                <a:lnTo>
                  <a:pt x="144" y="30"/>
                </a:lnTo>
                <a:lnTo>
                  <a:pt x="144" y="30"/>
                </a:lnTo>
                <a:lnTo>
                  <a:pt x="144" y="36"/>
                </a:lnTo>
                <a:lnTo>
                  <a:pt x="132" y="24"/>
                </a:lnTo>
                <a:lnTo>
                  <a:pt x="132" y="24"/>
                </a:lnTo>
                <a:lnTo>
                  <a:pt x="132" y="24"/>
                </a:lnTo>
                <a:lnTo>
                  <a:pt x="120" y="6"/>
                </a:lnTo>
                <a:lnTo>
                  <a:pt x="120" y="6"/>
                </a:lnTo>
                <a:lnTo>
                  <a:pt x="120" y="6"/>
                </a:lnTo>
                <a:lnTo>
                  <a:pt x="90" y="6"/>
                </a:lnTo>
                <a:lnTo>
                  <a:pt x="90" y="6"/>
                </a:lnTo>
                <a:lnTo>
                  <a:pt x="90" y="6"/>
                </a:lnTo>
                <a:lnTo>
                  <a:pt x="60" y="6"/>
                </a:lnTo>
                <a:lnTo>
                  <a:pt x="60" y="6"/>
                </a:lnTo>
                <a:lnTo>
                  <a:pt x="60" y="6"/>
                </a:lnTo>
                <a:lnTo>
                  <a:pt x="30" y="12"/>
                </a:lnTo>
                <a:lnTo>
                  <a:pt x="30" y="12"/>
                </a:lnTo>
                <a:lnTo>
                  <a:pt x="36" y="12"/>
                </a:lnTo>
                <a:lnTo>
                  <a:pt x="12" y="30"/>
                </a:lnTo>
                <a:lnTo>
                  <a:pt x="12" y="30"/>
                </a:lnTo>
                <a:lnTo>
                  <a:pt x="12" y="24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72"/>
                </a:lnTo>
                <a:lnTo>
                  <a:pt x="6" y="72"/>
                </a:lnTo>
                <a:lnTo>
                  <a:pt x="6" y="72"/>
                </a:lnTo>
                <a:lnTo>
                  <a:pt x="18" y="96"/>
                </a:lnTo>
                <a:lnTo>
                  <a:pt x="18" y="96"/>
                </a:lnTo>
                <a:lnTo>
                  <a:pt x="18" y="96"/>
                </a:lnTo>
                <a:lnTo>
                  <a:pt x="36" y="114"/>
                </a:lnTo>
                <a:lnTo>
                  <a:pt x="36" y="114"/>
                </a:lnTo>
                <a:lnTo>
                  <a:pt x="30" y="114"/>
                </a:lnTo>
                <a:lnTo>
                  <a:pt x="60" y="120"/>
                </a:lnTo>
                <a:lnTo>
                  <a:pt x="60" y="126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77" name="Freeform 41"/>
          <p:cNvSpPr>
            <a:spLocks/>
          </p:cNvSpPr>
          <p:nvPr/>
        </p:nvSpPr>
        <p:spPr bwMode="auto">
          <a:xfrm>
            <a:off x="3086100" y="3354388"/>
            <a:ext cx="1588" cy="9525"/>
          </a:xfrm>
          <a:custGeom>
            <a:avLst/>
            <a:gdLst/>
            <a:ahLst/>
            <a:cxnLst>
              <a:cxn ang="0">
                <a:pos x="0" y="6"/>
              </a:cxn>
              <a:cxn ang="0">
                <a:pos x="0" y="6"/>
              </a:cxn>
              <a:cxn ang="0">
                <a:pos x="0" y="6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6"/>
              </a:cxn>
            </a:cxnLst>
            <a:rect l="0" t="0" r="r" b="b"/>
            <a:pathLst>
              <a:path h="6">
                <a:moveTo>
                  <a:pt x="0" y="6"/>
                </a:moveTo>
                <a:lnTo>
                  <a:pt x="0" y="6"/>
                </a:lnTo>
                <a:lnTo>
                  <a:pt x="0" y="6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6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78" name="Rectangle 42"/>
          <p:cNvSpPr>
            <a:spLocks noChangeArrowheads="1"/>
          </p:cNvSpPr>
          <p:nvPr/>
        </p:nvSpPr>
        <p:spPr bwMode="auto">
          <a:xfrm>
            <a:off x="3171825" y="3154363"/>
            <a:ext cx="9525" cy="95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79" name="Freeform 43"/>
          <p:cNvSpPr>
            <a:spLocks/>
          </p:cNvSpPr>
          <p:nvPr/>
        </p:nvSpPr>
        <p:spPr bwMode="auto">
          <a:xfrm>
            <a:off x="3152775" y="3135313"/>
            <a:ext cx="57150" cy="133350"/>
          </a:xfrm>
          <a:custGeom>
            <a:avLst/>
            <a:gdLst/>
            <a:ahLst/>
            <a:cxnLst>
              <a:cxn ang="0">
                <a:pos x="18" y="18"/>
              </a:cxn>
              <a:cxn ang="0">
                <a:pos x="36" y="18"/>
              </a:cxn>
              <a:cxn ang="0">
                <a:pos x="36" y="18"/>
              </a:cxn>
              <a:cxn ang="0">
                <a:pos x="36" y="18"/>
              </a:cxn>
              <a:cxn ang="0">
                <a:pos x="6" y="66"/>
              </a:cxn>
              <a:cxn ang="0">
                <a:pos x="0" y="84"/>
              </a:cxn>
              <a:cxn ang="0">
                <a:pos x="0" y="66"/>
              </a:cxn>
              <a:cxn ang="0">
                <a:pos x="0" y="6"/>
              </a:cxn>
              <a:cxn ang="0">
                <a:pos x="0" y="0"/>
              </a:cxn>
              <a:cxn ang="0">
                <a:pos x="6" y="6"/>
              </a:cxn>
              <a:cxn ang="0">
                <a:pos x="6" y="6"/>
              </a:cxn>
              <a:cxn ang="0">
                <a:pos x="6" y="66"/>
              </a:cxn>
              <a:cxn ang="0">
                <a:pos x="0" y="66"/>
              </a:cxn>
              <a:cxn ang="0">
                <a:pos x="0" y="66"/>
              </a:cxn>
              <a:cxn ang="0">
                <a:pos x="30" y="18"/>
              </a:cxn>
              <a:cxn ang="0">
                <a:pos x="36" y="18"/>
              </a:cxn>
              <a:cxn ang="0">
                <a:pos x="36" y="24"/>
              </a:cxn>
              <a:cxn ang="0">
                <a:pos x="18" y="24"/>
              </a:cxn>
              <a:cxn ang="0">
                <a:pos x="18" y="18"/>
              </a:cxn>
            </a:cxnLst>
            <a:rect l="0" t="0" r="r" b="b"/>
            <a:pathLst>
              <a:path w="36" h="84">
                <a:moveTo>
                  <a:pt x="18" y="18"/>
                </a:moveTo>
                <a:lnTo>
                  <a:pt x="36" y="18"/>
                </a:lnTo>
                <a:lnTo>
                  <a:pt x="36" y="18"/>
                </a:lnTo>
                <a:lnTo>
                  <a:pt x="36" y="18"/>
                </a:lnTo>
                <a:lnTo>
                  <a:pt x="6" y="66"/>
                </a:lnTo>
                <a:lnTo>
                  <a:pt x="0" y="84"/>
                </a:lnTo>
                <a:lnTo>
                  <a:pt x="0" y="66"/>
                </a:lnTo>
                <a:lnTo>
                  <a:pt x="0" y="6"/>
                </a:lnTo>
                <a:lnTo>
                  <a:pt x="0" y="0"/>
                </a:lnTo>
                <a:lnTo>
                  <a:pt x="6" y="6"/>
                </a:lnTo>
                <a:lnTo>
                  <a:pt x="6" y="6"/>
                </a:lnTo>
                <a:lnTo>
                  <a:pt x="6" y="66"/>
                </a:lnTo>
                <a:lnTo>
                  <a:pt x="0" y="66"/>
                </a:lnTo>
                <a:lnTo>
                  <a:pt x="0" y="66"/>
                </a:lnTo>
                <a:lnTo>
                  <a:pt x="30" y="18"/>
                </a:lnTo>
                <a:lnTo>
                  <a:pt x="36" y="18"/>
                </a:lnTo>
                <a:lnTo>
                  <a:pt x="36" y="24"/>
                </a:lnTo>
                <a:lnTo>
                  <a:pt x="18" y="24"/>
                </a:lnTo>
                <a:lnTo>
                  <a:pt x="18" y="18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80" name="Freeform 44"/>
          <p:cNvSpPr>
            <a:spLocks/>
          </p:cNvSpPr>
          <p:nvPr/>
        </p:nvSpPr>
        <p:spPr bwMode="auto">
          <a:xfrm>
            <a:off x="3162300" y="3144838"/>
            <a:ext cx="19050" cy="285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" y="12"/>
              </a:cxn>
              <a:cxn ang="0">
                <a:pos x="12" y="18"/>
              </a:cxn>
              <a:cxn ang="0">
                <a:pos x="12" y="18"/>
              </a:cxn>
              <a:cxn ang="0">
                <a:pos x="12" y="18"/>
              </a:cxn>
              <a:cxn ang="0">
                <a:pos x="0" y="6"/>
              </a:cxn>
              <a:cxn ang="0">
                <a:pos x="0" y="0"/>
              </a:cxn>
            </a:cxnLst>
            <a:rect l="0" t="0" r="r" b="b"/>
            <a:pathLst>
              <a:path w="12" h="18">
                <a:moveTo>
                  <a:pt x="0" y="0"/>
                </a:moveTo>
                <a:lnTo>
                  <a:pt x="12" y="12"/>
                </a:lnTo>
                <a:lnTo>
                  <a:pt x="12" y="18"/>
                </a:lnTo>
                <a:lnTo>
                  <a:pt x="12" y="18"/>
                </a:lnTo>
                <a:lnTo>
                  <a:pt x="12" y="18"/>
                </a:lnTo>
                <a:lnTo>
                  <a:pt x="0" y="6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81" name="Freeform 45"/>
          <p:cNvSpPr>
            <a:spLocks/>
          </p:cNvSpPr>
          <p:nvPr/>
        </p:nvSpPr>
        <p:spPr bwMode="auto">
          <a:xfrm>
            <a:off x="3162300" y="3144838"/>
            <a:ext cx="47625" cy="95250"/>
          </a:xfrm>
          <a:custGeom>
            <a:avLst/>
            <a:gdLst/>
            <a:ahLst/>
            <a:cxnLst>
              <a:cxn ang="0">
                <a:pos x="12" y="12"/>
              </a:cxn>
              <a:cxn ang="0">
                <a:pos x="30" y="12"/>
              </a:cxn>
              <a:cxn ang="0">
                <a:pos x="0" y="60"/>
              </a:cxn>
              <a:cxn ang="0">
                <a:pos x="0" y="0"/>
              </a:cxn>
              <a:cxn ang="0">
                <a:pos x="12" y="12"/>
              </a:cxn>
            </a:cxnLst>
            <a:rect l="0" t="0" r="r" b="b"/>
            <a:pathLst>
              <a:path w="30" h="60">
                <a:moveTo>
                  <a:pt x="12" y="12"/>
                </a:moveTo>
                <a:lnTo>
                  <a:pt x="30" y="12"/>
                </a:lnTo>
                <a:lnTo>
                  <a:pt x="0" y="60"/>
                </a:lnTo>
                <a:lnTo>
                  <a:pt x="0" y="0"/>
                </a:lnTo>
                <a:lnTo>
                  <a:pt x="12" y="12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82" name="Rectangle 46"/>
          <p:cNvSpPr>
            <a:spLocks noChangeArrowheads="1"/>
          </p:cNvSpPr>
          <p:nvPr/>
        </p:nvSpPr>
        <p:spPr bwMode="auto">
          <a:xfrm>
            <a:off x="3781425" y="2773363"/>
            <a:ext cx="1588" cy="95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83" name="Freeform 47"/>
          <p:cNvSpPr>
            <a:spLocks/>
          </p:cNvSpPr>
          <p:nvPr/>
        </p:nvSpPr>
        <p:spPr bwMode="auto">
          <a:xfrm>
            <a:off x="3286125" y="2763838"/>
            <a:ext cx="495300" cy="228600"/>
          </a:xfrm>
          <a:custGeom>
            <a:avLst/>
            <a:gdLst/>
            <a:ahLst/>
            <a:cxnLst>
              <a:cxn ang="0">
                <a:pos x="312" y="12"/>
              </a:cxn>
              <a:cxn ang="0">
                <a:pos x="222" y="6"/>
              </a:cxn>
              <a:cxn ang="0">
                <a:pos x="222" y="6"/>
              </a:cxn>
              <a:cxn ang="0">
                <a:pos x="222" y="6"/>
              </a:cxn>
              <a:cxn ang="0">
                <a:pos x="192" y="6"/>
              </a:cxn>
              <a:cxn ang="0">
                <a:pos x="192" y="6"/>
              </a:cxn>
              <a:cxn ang="0">
                <a:pos x="192" y="6"/>
              </a:cxn>
              <a:cxn ang="0">
                <a:pos x="138" y="30"/>
              </a:cxn>
              <a:cxn ang="0">
                <a:pos x="144" y="30"/>
              </a:cxn>
              <a:cxn ang="0">
                <a:pos x="144" y="30"/>
              </a:cxn>
              <a:cxn ang="0">
                <a:pos x="84" y="78"/>
              </a:cxn>
              <a:cxn ang="0">
                <a:pos x="84" y="78"/>
              </a:cxn>
              <a:cxn ang="0">
                <a:pos x="84" y="78"/>
              </a:cxn>
              <a:cxn ang="0">
                <a:pos x="54" y="102"/>
              </a:cxn>
              <a:cxn ang="0">
                <a:pos x="54" y="102"/>
              </a:cxn>
              <a:cxn ang="0">
                <a:pos x="54" y="102"/>
              </a:cxn>
              <a:cxn ang="0">
                <a:pos x="6" y="144"/>
              </a:cxn>
              <a:cxn ang="0">
                <a:pos x="6" y="144"/>
              </a:cxn>
              <a:cxn ang="0">
                <a:pos x="0" y="138"/>
              </a:cxn>
              <a:cxn ang="0">
                <a:pos x="0" y="138"/>
              </a:cxn>
              <a:cxn ang="0">
                <a:pos x="48" y="96"/>
              </a:cxn>
              <a:cxn ang="0">
                <a:pos x="48" y="96"/>
              </a:cxn>
              <a:cxn ang="0">
                <a:pos x="48" y="96"/>
              </a:cxn>
              <a:cxn ang="0">
                <a:pos x="78" y="72"/>
              </a:cxn>
              <a:cxn ang="0">
                <a:pos x="78" y="72"/>
              </a:cxn>
              <a:cxn ang="0">
                <a:pos x="78" y="72"/>
              </a:cxn>
              <a:cxn ang="0">
                <a:pos x="138" y="24"/>
              </a:cxn>
              <a:cxn ang="0">
                <a:pos x="138" y="24"/>
              </a:cxn>
              <a:cxn ang="0">
                <a:pos x="138" y="24"/>
              </a:cxn>
              <a:cxn ang="0">
                <a:pos x="192" y="0"/>
              </a:cxn>
              <a:cxn ang="0">
                <a:pos x="192" y="0"/>
              </a:cxn>
              <a:cxn ang="0">
                <a:pos x="192" y="0"/>
              </a:cxn>
              <a:cxn ang="0">
                <a:pos x="222" y="0"/>
              </a:cxn>
              <a:cxn ang="0">
                <a:pos x="222" y="0"/>
              </a:cxn>
              <a:cxn ang="0">
                <a:pos x="222" y="0"/>
              </a:cxn>
              <a:cxn ang="0">
                <a:pos x="312" y="6"/>
              </a:cxn>
              <a:cxn ang="0">
                <a:pos x="312" y="12"/>
              </a:cxn>
            </a:cxnLst>
            <a:rect l="0" t="0" r="r" b="b"/>
            <a:pathLst>
              <a:path w="312" h="144">
                <a:moveTo>
                  <a:pt x="312" y="12"/>
                </a:moveTo>
                <a:lnTo>
                  <a:pt x="222" y="6"/>
                </a:lnTo>
                <a:lnTo>
                  <a:pt x="222" y="6"/>
                </a:lnTo>
                <a:lnTo>
                  <a:pt x="222" y="6"/>
                </a:lnTo>
                <a:lnTo>
                  <a:pt x="192" y="6"/>
                </a:lnTo>
                <a:lnTo>
                  <a:pt x="192" y="6"/>
                </a:lnTo>
                <a:lnTo>
                  <a:pt x="192" y="6"/>
                </a:lnTo>
                <a:lnTo>
                  <a:pt x="138" y="30"/>
                </a:lnTo>
                <a:lnTo>
                  <a:pt x="144" y="30"/>
                </a:lnTo>
                <a:lnTo>
                  <a:pt x="144" y="30"/>
                </a:lnTo>
                <a:lnTo>
                  <a:pt x="84" y="78"/>
                </a:lnTo>
                <a:lnTo>
                  <a:pt x="84" y="78"/>
                </a:lnTo>
                <a:lnTo>
                  <a:pt x="84" y="78"/>
                </a:lnTo>
                <a:lnTo>
                  <a:pt x="54" y="102"/>
                </a:lnTo>
                <a:lnTo>
                  <a:pt x="54" y="102"/>
                </a:lnTo>
                <a:lnTo>
                  <a:pt x="54" y="102"/>
                </a:lnTo>
                <a:lnTo>
                  <a:pt x="6" y="144"/>
                </a:lnTo>
                <a:lnTo>
                  <a:pt x="6" y="144"/>
                </a:lnTo>
                <a:lnTo>
                  <a:pt x="0" y="138"/>
                </a:lnTo>
                <a:lnTo>
                  <a:pt x="0" y="138"/>
                </a:lnTo>
                <a:lnTo>
                  <a:pt x="48" y="96"/>
                </a:lnTo>
                <a:lnTo>
                  <a:pt x="48" y="96"/>
                </a:lnTo>
                <a:lnTo>
                  <a:pt x="48" y="96"/>
                </a:lnTo>
                <a:lnTo>
                  <a:pt x="78" y="72"/>
                </a:lnTo>
                <a:lnTo>
                  <a:pt x="78" y="72"/>
                </a:lnTo>
                <a:lnTo>
                  <a:pt x="78" y="72"/>
                </a:lnTo>
                <a:lnTo>
                  <a:pt x="138" y="24"/>
                </a:lnTo>
                <a:lnTo>
                  <a:pt x="138" y="24"/>
                </a:lnTo>
                <a:lnTo>
                  <a:pt x="138" y="24"/>
                </a:lnTo>
                <a:lnTo>
                  <a:pt x="192" y="0"/>
                </a:lnTo>
                <a:lnTo>
                  <a:pt x="192" y="0"/>
                </a:lnTo>
                <a:lnTo>
                  <a:pt x="192" y="0"/>
                </a:lnTo>
                <a:lnTo>
                  <a:pt x="222" y="0"/>
                </a:lnTo>
                <a:lnTo>
                  <a:pt x="222" y="0"/>
                </a:lnTo>
                <a:lnTo>
                  <a:pt x="222" y="0"/>
                </a:lnTo>
                <a:lnTo>
                  <a:pt x="312" y="6"/>
                </a:lnTo>
                <a:lnTo>
                  <a:pt x="312" y="12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84" name="Freeform 48"/>
          <p:cNvSpPr>
            <a:spLocks/>
          </p:cNvSpPr>
          <p:nvPr/>
        </p:nvSpPr>
        <p:spPr bwMode="auto">
          <a:xfrm>
            <a:off x="3238500" y="2982913"/>
            <a:ext cx="57150" cy="57150"/>
          </a:xfrm>
          <a:custGeom>
            <a:avLst/>
            <a:gdLst/>
            <a:ahLst/>
            <a:cxnLst>
              <a:cxn ang="0">
                <a:pos x="36" y="6"/>
              </a:cxn>
              <a:cxn ang="0">
                <a:pos x="6" y="36"/>
              </a:cxn>
              <a:cxn ang="0">
                <a:pos x="6" y="30"/>
              </a:cxn>
              <a:cxn ang="0">
                <a:pos x="0" y="30"/>
              </a:cxn>
              <a:cxn ang="0">
                <a:pos x="0" y="30"/>
              </a:cxn>
              <a:cxn ang="0">
                <a:pos x="30" y="0"/>
              </a:cxn>
              <a:cxn ang="0">
                <a:pos x="36" y="6"/>
              </a:cxn>
            </a:cxnLst>
            <a:rect l="0" t="0" r="r" b="b"/>
            <a:pathLst>
              <a:path w="36" h="36">
                <a:moveTo>
                  <a:pt x="36" y="6"/>
                </a:moveTo>
                <a:lnTo>
                  <a:pt x="6" y="36"/>
                </a:lnTo>
                <a:lnTo>
                  <a:pt x="6" y="30"/>
                </a:lnTo>
                <a:lnTo>
                  <a:pt x="0" y="30"/>
                </a:lnTo>
                <a:lnTo>
                  <a:pt x="0" y="30"/>
                </a:lnTo>
                <a:lnTo>
                  <a:pt x="30" y="0"/>
                </a:lnTo>
                <a:lnTo>
                  <a:pt x="36" y="6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85" name="Rectangle 49"/>
          <p:cNvSpPr>
            <a:spLocks noChangeArrowheads="1"/>
          </p:cNvSpPr>
          <p:nvPr/>
        </p:nvSpPr>
        <p:spPr bwMode="auto">
          <a:xfrm>
            <a:off x="3181350" y="3154363"/>
            <a:ext cx="95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86" name="Freeform 50"/>
          <p:cNvSpPr>
            <a:spLocks/>
          </p:cNvSpPr>
          <p:nvPr/>
        </p:nvSpPr>
        <p:spPr bwMode="auto">
          <a:xfrm>
            <a:off x="3181350" y="3030538"/>
            <a:ext cx="66675" cy="123825"/>
          </a:xfrm>
          <a:custGeom>
            <a:avLst/>
            <a:gdLst/>
            <a:ahLst/>
            <a:cxnLst>
              <a:cxn ang="0">
                <a:pos x="42" y="0"/>
              </a:cxn>
              <a:cxn ang="0">
                <a:pos x="36" y="0"/>
              </a:cxn>
              <a:cxn ang="0">
                <a:pos x="0" y="78"/>
              </a:cxn>
              <a:cxn ang="0">
                <a:pos x="6" y="78"/>
              </a:cxn>
              <a:cxn ang="0">
                <a:pos x="42" y="0"/>
              </a:cxn>
            </a:cxnLst>
            <a:rect l="0" t="0" r="r" b="b"/>
            <a:pathLst>
              <a:path w="42" h="78">
                <a:moveTo>
                  <a:pt x="42" y="0"/>
                </a:moveTo>
                <a:lnTo>
                  <a:pt x="36" y="0"/>
                </a:lnTo>
                <a:lnTo>
                  <a:pt x="0" y="78"/>
                </a:lnTo>
                <a:lnTo>
                  <a:pt x="6" y="78"/>
                </a:lnTo>
                <a:lnTo>
                  <a:pt x="42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87" name="Freeform 51"/>
          <p:cNvSpPr>
            <a:spLocks/>
          </p:cNvSpPr>
          <p:nvPr/>
        </p:nvSpPr>
        <p:spPr bwMode="auto">
          <a:xfrm>
            <a:off x="4943475" y="5480050"/>
            <a:ext cx="9525" cy="95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6" y="6"/>
              </a:cxn>
              <a:cxn ang="0">
                <a:pos x="6" y="6"/>
              </a:cxn>
              <a:cxn ang="0">
                <a:pos x="0" y="0"/>
              </a:cxn>
            </a:cxnLst>
            <a:rect l="0" t="0" r="r" b="b"/>
            <a:pathLst>
              <a:path w="6" h="6">
                <a:moveTo>
                  <a:pt x="0" y="0"/>
                </a:moveTo>
                <a:lnTo>
                  <a:pt x="0" y="0"/>
                </a:lnTo>
                <a:lnTo>
                  <a:pt x="6" y="6"/>
                </a:lnTo>
                <a:lnTo>
                  <a:pt x="6" y="6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88" name="Freeform 52"/>
          <p:cNvSpPr>
            <a:spLocks/>
          </p:cNvSpPr>
          <p:nvPr/>
        </p:nvSpPr>
        <p:spPr bwMode="auto">
          <a:xfrm>
            <a:off x="4943475" y="3792538"/>
            <a:ext cx="1800225" cy="1697037"/>
          </a:xfrm>
          <a:custGeom>
            <a:avLst/>
            <a:gdLst/>
            <a:ahLst/>
            <a:cxnLst>
              <a:cxn ang="0">
                <a:pos x="144" y="949"/>
              </a:cxn>
              <a:cxn ang="0">
                <a:pos x="144" y="949"/>
              </a:cxn>
              <a:cxn ang="0">
                <a:pos x="204" y="871"/>
              </a:cxn>
              <a:cxn ang="0">
                <a:pos x="252" y="739"/>
              </a:cxn>
              <a:cxn ang="0">
                <a:pos x="252" y="739"/>
              </a:cxn>
              <a:cxn ang="0">
                <a:pos x="294" y="691"/>
              </a:cxn>
              <a:cxn ang="0">
                <a:pos x="318" y="637"/>
              </a:cxn>
              <a:cxn ang="0">
                <a:pos x="318" y="637"/>
              </a:cxn>
              <a:cxn ang="0">
                <a:pos x="372" y="571"/>
              </a:cxn>
              <a:cxn ang="0">
                <a:pos x="450" y="522"/>
              </a:cxn>
              <a:cxn ang="0">
                <a:pos x="450" y="522"/>
              </a:cxn>
              <a:cxn ang="0">
                <a:pos x="582" y="480"/>
              </a:cxn>
              <a:cxn ang="0">
                <a:pos x="660" y="462"/>
              </a:cxn>
              <a:cxn ang="0">
                <a:pos x="660" y="462"/>
              </a:cxn>
              <a:cxn ang="0">
                <a:pos x="738" y="426"/>
              </a:cxn>
              <a:cxn ang="0">
                <a:pos x="900" y="186"/>
              </a:cxn>
              <a:cxn ang="0">
                <a:pos x="900" y="186"/>
              </a:cxn>
              <a:cxn ang="0">
                <a:pos x="990" y="96"/>
              </a:cxn>
              <a:cxn ang="0">
                <a:pos x="1038" y="54"/>
              </a:cxn>
              <a:cxn ang="0">
                <a:pos x="1038" y="54"/>
              </a:cxn>
              <a:cxn ang="0">
                <a:pos x="1128" y="0"/>
              </a:cxn>
              <a:cxn ang="0">
                <a:pos x="1134" y="6"/>
              </a:cxn>
              <a:cxn ang="0">
                <a:pos x="1038" y="54"/>
              </a:cxn>
              <a:cxn ang="0">
                <a:pos x="996" y="102"/>
              </a:cxn>
              <a:cxn ang="0">
                <a:pos x="996" y="102"/>
              </a:cxn>
              <a:cxn ang="0">
                <a:pos x="900" y="186"/>
              </a:cxn>
              <a:cxn ang="0">
                <a:pos x="738" y="426"/>
              </a:cxn>
              <a:cxn ang="0">
                <a:pos x="738" y="426"/>
              </a:cxn>
              <a:cxn ang="0">
                <a:pos x="666" y="468"/>
              </a:cxn>
              <a:cxn ang="0">
                <a:pos x="582" y="486"/>
              </a:cxn>
              <a:cxn ang="0">
                <a:pos x="582" y="486"/>
              </a:cxn>
              <a:cxn ang="0">
                <a:pos x="450" y="522"/>
              </a:cxn>
              <a:cxn ang="0">
                <a:pos x="378" y="577"/>
              </a:cxn>
              <a:cxn ang="0">
                <a:pos x="378" y="577"/>
              </a:cxn>
              <a:cxn ang="0">
                <a:pos x="318" y="637"/>
              </a:cxn>
              <a:cxn ang="0">
                <a:pos x="294" y="691"/>
              </a:cxn>
              <a:cxn ang="0">
                <a:pos x="294" y="691"/>
              </a:cxn>
              <a:cxn ang="0">
                <a:pos x="252" y="739"/>
              </a:cxn>
              <a:cxn ang="0">
                <a:pos x="204" y="871"/>
              </a:cxn>
              <a:cxn ang="0">
                <a:pos x="204" y="877"/>
              </a:cxn>
              <a:cxn ang="0">
                <a:pos x="150" y="955"/>
              </a:cxn>
              <a:cxn ang="0">
                <a:pos x="6" y="1069"/>
              </a:cxn>
            </a:cxnLst>
            <a:rect l="0" t="0" r="r" b="b"/>
            <a:pathLst>
              <a:path w="1134" h="1069">
                <a:moveTo>
                  <a:pt x="0" y="1063"/>
                </a:moveTo>
                <a:lnTo>
                  <a:pt x="144" y="949"/>
                </a:lnTo>
                <a:lnTo>
                  <a:pt x="150" y="955"/>
                </a:lnTo>
                <a:lnTo>
                  <a:pt x="144" y="949"/>
                </a:lnTo>
                <a:lnTo>
                  <a:pt x="198" y="871"/>
                </a:lnTo>
                <a:lnTo>
                  <a:pt x="204" y="871"/>
                </a:lnTo>
                <a:lnTo>
                  <a:pt x="198" y="871"/>
                </a:lnTo>
                <a:lnTo>
                  <a:pt x="252" y="739"/>
                </a:lnTo>
                <a:lnTo>
                  <a:pt x="252" y="739"/>
                </a:lnTo>
                <a:lnTo>
                  <a:pt x="252" y="739"/>
                </a:lnTo>
                <a:lnTo>
                  <a:pt x="288" y="685"/>
                </a:lnTo>
                <a:lnTo>
                  <a:pt x="294" y="691"/>
                </a:lnTo>
                <a:lnTo>
                  <a:pt x="288" y="685"/>
                </a:lnTo>
                <a:lnTo>
                  <a:pt x="318" y="637"/>
                </a:lnTo>
                <a:lnTo>
                  <a:pt x="318" y="637"/>
                </a:lnTo>
                <a:lnTo>
                  <a:pt x="318" y="637"/>
                </a:lnTo>
                <a:lnTo>
                  <a:pt x="372" y="571"/>
                </a:lnTo>
                <a:lnTo>
                  <a:pt x="372" y="571"/>
                </a:lnTo>
                <a:lnTo>
                  <a:pt x="372" y="571"/>
                </a:lnTo>
                <a:lnTo>
                  <a:pt x="450" y="522"/>
                </a:lnTo>
                <a:lnTo>
                  <a:pt x="450" y="522"/>
                </a:lnTo>
                <a:lnTo>
                  <a:pt x="450" y="522"/>
                </a:lnTo>
                <a:lnTo>
                  <a:pt x="582" y="480"/>
                </a:lnTo>
                <a:lnTo>
                  <a:pt x="582" y="480"/>
                </a:lnTo>
                <a:lnTo>
                  <a:pt x="582" y="480"/>
                </a:lnTo>
                <a:lnTo>
                  <a:pt x="660" y="462"/>
                </a:lnTo>
                <a:lnTo>
                  <a:pt x="666" y="468"/>
                </a:lnTo>
                <a:lnTo>
                  <a:pt x="660" y="462"/>
                </a:lnTo>
                <a:lnTo>
                  <a:pt x="732" y="420"/>
                </a:lnTo>
                <a:lnTo>
                  <a:pt x="738" y="426"/>
                </a:lnTo>
                <a:lnTo>
                  <a:pt x="732" y="420"/>
                </a:lnTo>
                <a:lnTo>
                  <a:pt x="900" y="186"/>
                </a:lnTo>
                <a:lnTo>
                  <a:pt x="900" y="186"/>
                </a:lnTo>
                <a:lnTo>
                  <a:pt x="900" y="186"/>
                </a:lnTo>
                <a:lnTo>
                  <a:pt x="990" y="96"/>
                </a:lnTo>
                <a:lnTo>
                  <a:pt x="990" y="96"/>
                </a:lnTo>
                <a:lnTo>
                  <a:pt x="990" y="96"/>
                </a:lnTo>
                <a:lnTo>
                  <a:pt x="1038" y="54"/>
                </a:lnTo>
                <a:lnTo>
                  <a:pt x="1038" y="54"/>
                </a:lnTo>
                <a:lnTo>
                  <a:pt x="1038" y="54"/>
                </a:lnTo>
                <a:lnTo>
                  <a:pt x="1128" y="0"/>
                </a:lnTo>
                <a:lnTo>
                  <a:pt x="1128" y="0"/>
                </a:lnTo>
                <a:lnTo>
                  <a:pt x="1128" y="0"/>
                </a:lnTo>
                <a:lnTo>
                  <a:pt x="1134" y="6"/>
                </a:lnTo>
                <a:lnTo>
                  <a:pt x="1044" y="60"/>
                </a:lnTo>
                <a:lnTo>
                  <a:pt x="1038" y="54"/>
                </a:lnTo>
                <a:lnTo>
                  <a:pt x="1044" y="60"/>
                </a:lnTo>
                <a:lnTo>
                  <a:pt x="996" y="102"/>
                </a:lnTo>
                <a:lnTo>
                  <a:pt x="990" y="96"/>
                </a:lnTo>
                <a:lnTo>
                  <a:pt x="996" y="102"/>
                </a:lnTo>
                <a:lnTo>
                  <a:pt x="906" y="192"/>
                </a:lnTo>
                <a:lnTo>
                  <a:pt x="900" y="186"/>
                </a:lnTo>
                <a:lnTo>
                  <a:pt x="906" y="192"/>
                </a:lnTo>
                <a:lnTo>
                  <a:pt x="738" y="426"/>
                </a:lnTo>
                <a:lnTo>
                  <a:pt x="738" y="426"/>
                </a:lnTo>
                <a:lnTo>
                  <a:pt x="738" y="426"/>
                </a:lnTo>
                <a:lnTo>
                  <a:pt x="666" y="468"/>
                </a:lnTo>
                <a:lnTo>
                  <a:pt x="666" y="468"/>
                </a:lnTo>
                <a:lnTo>
                  <a:pt x="660" y="468"/>
                </a:lnTo>
                <a:lnTo>
                  <a:pt x="582" y="486"/>
                </a:lnTo>
                <a:lnTo>
                  <a:pt x="582" y="480"/>
                </a:lnTo>
                <a:lnTo>
                  <a:pt x="582" y="486"/>
                </a:lnTo>
                <a:lnTo>
                  <a:pt x="450" y="528"/>
                </a:lnTo>
                <a:lnTo>
                  <a:pt x="450" y="522"/>
                </a:lnTo>
                <a:lnTo>
                  <a:pt x="456" y="528"/>
                </a:lnTo>
                <a:lnTo>
                  <a:pt x="378" y="577"/>
                </a:lnTo>
                <a:lnTo>
                  <a:pt x="372" y="571"/>
                </a:lnTo>
                <a:lnTo>
                  <a:pt x="378" y="577"/>
                </a:lnTo>
                <a:lnTo>
                  <a:pt x="324" y="643"/>
                </a:lnTo>
                <a:lnTo>
                  <a:pt x="318" y="637"/>
                </a:lnTo>
                <a:lnTo>
                  <a:pt x="324" y="643"/>
                </a:lnTo>
                <a:lnTo>
                  <a:pt x="294" y="691"/>
                </a:lnTo>
                <a:lnTo>
                  <a:pt x="294" y="691"/>
                </a:lnTo>
                <a:lnTo>
                  <a:pt x="294" y="691"/>
                </a:lnTo>
                <a:lnTo>
                  <a:pt x="258" y="745"/>
                </a:lnTo>
                <a:lnTo>
                  <a:pt x="252" y="739"/>
                </a:lnTo>
                <a:lnTo>
                  <a:pt x="258" y="739"/>
                </a:lnTo>
                <a:lnTo>
                  <a:pt x="204" y="871"/>
                </a:lnTo>
                <a:lnTo>
                  <a:pt x="198" y="883"/>
                </a:lnTo>
                <a:lnTo>
                  <a:pt x="204" y="877"/>
                </a:lnTo>
                <a:lnTo>
                  <a:pt x="150" y="955"/>
                </a:lnTo>
                <a:lnTo>
                  <a:pt x="150" y="955"/>
                </a:lnTo>
                <a:lnTo>
                  <a:pt x="150" y="955"/>
                </a:lnTo>
                <a:lnTo>
                  <a:pt x="6" y="1069"/>
                </a:lnTo>
                <a:lnTo>
                  <a:pt x="0" y="1063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89" name="Rectangle 53"/>
          <p:cNvSpPr>
            <a:spLocks noChangeArrowheads="1"/>
          </p:cNvSpPr>
          <p:nvPr/>
        </p:nvSpPr>
        <p:spPr bwMode="auto">
          <a:xfrm>
            <a:off x="6886575" y="3783013"/>
            <a:ext cx="1588" cy="95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90" name="Freeform 54"/>
          <p:cNvSpPr>
            <a:spLocks/>
          </p:cNvSpPr>
          <p:nvPr/>
        </p:nvSpPr>
        <p:spPr bwMode="auto">
          <a:xfrm>
            <a:off x="6734175" y="3783013"/>
            <a:ext cx="152400" cy="19050"/>
          </a:xfrm>
          <a:custGeom>
            <a:avLst/>
            <a:gdLst/>
            <a:ahLst/>
            <a:cxnLst>
              <a:cxn ang="0">
                <a:pos x="0" y="6"/>
              </a:cxn>
              <a:cxn ang="0">
                <a:pos x="0" y="12"/>
              </a:cxn>
              <a:cxn ang="0">
                <a:pos x="96" y="6"/>
              </a:cxn>
              <a:cxn ang="0">
                <a:pos x="96" y="0"/>
              </a:cxn>
              <a:cxn ang="0">
                <a:pos x="0" y="6"/>
              </a:cxn>
            </a:cxnLst>
            <a:rect l="0" t="0" r="r" b="b"/>
            <a:pathLst>
              <a:path w="96" h="12">
                <a:moveTo>
                  <a:pt x="0" y="6"/>
                </a:moveTo>
                <a:lnTo>
                  <a:pt x="0" y="12"/>
                </a:lnTo>
                <a:lnTo>
                  <a:pt x="96" y="6"/>
                </a:lnTo>
                <a:lnTo>
                  <a:pt x="96" y="0"/>
                </a:lnTo>
                <a:lnTo>
                  <a:pt x="0" y="6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91" name="Rectangle 55"/>
          <p:cNvSpPr>
            <a:spLocks noChangeArrowheads="1"/>
          </p:cNvSpPr>
          <p:nvPr/>
        </p:nvSpPr>
        <p:spPr bwMode="auto">
          <a:xfrm>
            <a:off x="3781425" y="2668588"/>
            <a:ext cx="1552575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i="1">
                <a:solidFill>
                  <a:srgbClr val="000000"/>
                </a:solidFill>
                <a:latin typeface="Times" pitchFamily="18" charset="0"/>
              </a:rPr>
              <a:t>B(x) = {s|0 ≤ f(s) ≤ x}</a:t>
            </a:r>
            <a:endParaRPr lang="en-US" sz="1400" i="1">
              <a:solidFill>
                <a:srgbClr val="000099"/>
              </a:solidFill>
              <a:latin typeface="Times" pitchFamily="18" charset="0"/>
            </a:endParaRPr>
          </a:p>
        </p:txBody>
      </p:sp>
      <p:sp>
        <p:nvSpPr>
          <p:cNvPr id="244792" name="Rectangle 56"/>
          <p:cNvSpPr>
            <a:spLocks noChangeArrowheads="1"/>
          </p:cNvSpPr>
          <p:nvPr/>
        </p:nvSpPr>
        <p:spPr bwMode="auto">
          <a:xfrm>
            <a:off x="4324350" y="2811463"/>
            <a:ext cx="95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93" name="Rectangle 57"/>
          <p:cNvSpPr>
            <a:spLocks noChangeArrowheads="1"/>
          </p:cNvSpPr>
          <p:nvPr/>
        </p:nvSpPr>
        <p:spPr bwMode="auto">
          <a:xfrm>
            <a:off x="4324350" y="2706688"/>
            <a:ext cx="95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94" name="Freeform 58"/>
          <p:cNvSpPr>
            <a:spLocks/>
          </p:cNvSpPr>
          <p:nvPr/>
        </p:nvSpPr>
        <p:spPr bwMode="auto">
          <a:xfrm>
            <a:off x="2952750" y="4306888"/>
            <a:ext cx="85725" cy="123825"/>
          </a:xfrm>
          <a:custGeom>
            <a:avLst/>
            <a:gdLst/>
            <a:ahLst/>
            <a:cxnLst>
              <a:cxn ang="0">
                <a:pos x="30" y="72"/>
              </a:cxn>
              <a:cxn ang="0">
                <a:pos x="18" y="78"/>
              </a:cxn>
              <a:cxn ang="0">
                <a:pos x="18" y="78"/>
              </a:cxn>
              <a:cxn ang="0">
                <a:pos x="18" y="78"/>
              </a:cxn>
              <a:cxn ang="0">
                <a:pos x="6" y="18"/>
              </a:cxn>
              <a:cxn ang="0">
                <a:pos x="0" y="0"/>
              </a:cxn>
              <a:cxn ang="0">
                <a:pos x="12" y="18"/>
              </a:cxn>
              <a:cxn ang="0">
                <a:pos x="54" y="60"/>
              </a:cxn>
              <a:cxn ang="0">
                <a:pos x="54" y="60"/>
              </a:cxn>
              <a:cxn ang="0">
                <a:pos x="48" y="60"/>
              </a:cxn>
              <a:cxn ang="0">
                <a:pos x="48" y="60"/>
              </a:cxn>
              <a:cxn ang="0">
                <a:pos x="6" y="18"/>
              </a:cxn>
              <a:cxn ang="0">
                <a:pos x="12" y="18"/>
              </a:cxn>
              <a:cxn ang="0">
                <a:pos x="12" y="18"/>
              </a:cxn>
              <a:cxn ang="0">
                <a:pos x="24" y="78"/>
              </a:cxn>
              <a:cxn ang="0">
                <a:pos x="18" y="78"/>
              </a:cxn>
              <a:cxn ang="0">
                <a:pos x="18" y="72"/>
              </a:cxn>
              <a:cxn ang="0">
                <a:pos x="30" y="66"/>
              </a:cxn>
              <a:cxn ang="0">
                <a:pos x="30" y="72"/>
              </a:cxn>
            </a:cxnLst>
            <a:rect l="0" t="0" r="r" b="b"/>
            <a:pathLst>
              <a:path w="54" h="78">
                <a:moveTo>
                  <a:pt x="30" y="72"/>
                </a:moveTo>
                <a:lnTo>
                  <a:pt x="18" y="78"/>
                </a:lnTo>
                <a:lnTo>
                  <a:pt x="18" y="78"/>
                </a:lnTo>
                <a:lnTo>
                  <a:pt x="18" y="78"/>
                </a:lnTo>
                <a:lnTo>
                  <a:pt x="6" y="18"/>
                </a:lnTo>
                <a:lnTo>
                  <a:pt x="0" y="0"/>
                </a:lnTo>
                <a:lnTo>
                  <a:pt x="12" y="18"/>
                </a:lnTo>
                <a:lnTo>
                  <a:pt x="54" y="60"/>
                </a:lnTo>
                <a:lnTo>
                  <a:pt x="54" y="60"/>
                </a:lnTo>
                <a:lnTo>
                  <a:pt x="48" y="60"/>
                </a:lnTo>
                <a:lnTo>
                  <a:pt x="48" y="60"/>
                </a:lnTo>
                <a:lnTo>
                  <a:pt x="6" y="18"/>
                </a:lnTo>
                <a:lnTo>
                  <a:pt x="12" y="18"/>
                </a:lnTo>
                <a:lnTo>
                  <a:pt x="12" y="18"/>
                </a:lnTo>
                <a:lnTo>
                  <a:pt x="24" y="78"/>
                </a:lnTo>
                <a:lnTo>
                  <a:pt x="18" y="78"/>
                </a:lnTo>
                <a:lnTo>
                  <a:pt x="18" y="72"/>
                </a:lnTo>
                <a:lnTo>
                  <a:pt x="30" y="66"/>
                </a:lnTo>
                <a:lnTo>
                  <a:pt x="30" y="72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95" name="Freeform 59"/>
          <p:cNvSpPr>
            <a:spLocks/>
          </p:cNvSpPr>
          <p:nvPr/>
        </p:nvSpPr>
        <p:spPr bwMode="auto">
          <a:xfrm>
            <a:off x="3000375" y="4392613"/>
            <a:ext cx="28575" cy="28575"/>
          </a:xfrm>
          <a:custGeom>
            <a:avLst/>
            <a:gdLst/>
            <a:ahLst/>
            <a:cxnLst>
              <a:cxn ang="0">
                <a:pos x="18" y="6"/>
              </a:cxn>
              <a:cxn ang="0">
                <a:pos x="0" y="18"/>
              </a:cxn>
              <a:cxn ang="0">
                <a:pos x="0" y="18"/>
              </a:cxn>
              <a:cxn ang="0">
                <a:pos x="0" y="18"/>
              </a:cxn>
              <a:cxn ang="0">
                <a:pos x="0" y="12"/>
              </a:cxn>
              <a:cxn ang="0">
                <a:pos x="18" y="0"/>
              </a:cxn>
              <a:cxn ang="0">
                <a:pos x="18" y="6"/>
              </a:cxn>
            </a:cxnLst>
            <a:rect l="0" t="0" r="r" b="b"/>
            <a:pathLst>
              <a:path w="18" h="18">
                <a:moveTo>
                  <a:pt x="18" y="6"/>
                </a:moveTo>
                <a:lnTo>
                  <a:pt x="0" y="18"/>
                </a:lnTo>
                <a:lnTo>
                  <a:pt x="0" y="18"/>
                </a:lnTo>
                <a:lnTo>
                  <a:pt x="0" y="18"/>
                </a:lnTo>
                <a:lnTo>
                  <a:pt x="0" y="12"/>
                </a:lnTo>
                <a:lnTo>
                  <a:pt x="18" y="0"/>
                </a:lnTo>
                <a:lnTo>
                  <a:pt x="18" y="6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96" name="Freeform 60"/>
          <p:cNvSpPr>
            <a:spLocks/>
          </p:cNvSpPr>
          <p:nvPr/>
        </p:nvSpPr>
        <p:spPr bwMode="auto">
          <a:xfrm>
            <a:off x="2962275" y="4335463"/>
            <a:ext cx="66675" cy="95250"/>
          </a:xfrm>
          <a:custGeom>
            <a:avLst/>
            <a:gdLst/>
            <a:ahLst/>
            <a:cxnLst>
              <a:cxn ang="0">
                <a:pos x="24" y="54"/>
              </a:cxn>
              <a:cxn ang="0">
                <a:pos x="12" y="60"/>
              </a:cxn>
              <a:cxn ang="0">
                <a:pos x="0" y="0"/>
              </a:cxn>
              <a:cxn ang="0">
                <a:pos x="42" y="42"/>
              </a:cxn>
              <a:cxn ang="0">
                <a:pos x="24" y="54"/>
              </a:cxn>
            </a:cxnLst>
            <a:rect l="0" t="0" r="r" b="b"/>
            <a:pathLst>
              <a:path w="42" h="60">
                <a:moveTo>
                  <a:pt x="24" y="54"/>
                </a:moveTo>
                <a:lnTo>
                  <a:pt x="12" y="60"/>
                </a:lnTo>
                <a:lnTo>
                  <a:pt x="0" y="0"/>
                </a:lnTo>
                <a:lnTo>
                  <a:pt x="42" y="42"/>
                </a:lnTo>
                <a:lnTo>
                  <a:pt x="24" y="54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97" name="Rectangle 61"/>
          <p:cNvSpPr>
            <a:spLocks noChangeArrowheads="1"/>
          </p:cNvSpPr>
          <p:nvPr/>
        </p:nvSpPr>
        <p:spPr bwMode="auto">
          <a:xfrm>
            <a:off x="6124575" y="5889625"/>
            <a:ext cx="1588" cy="95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98" name="Freeform 62"/>
          <p:cNvSpPr>
            <a:spLocks/>
          </p:cNvSpPr>
          <p:nvPr/>
        </p:nvSpPr>
        <p:spPr bwMode="auto">
          <a:xfrm>
            <a:off x="3143250" y="4813300"/>
            <a:ext cx="2981325" cy="1095375"/>
          </a:xfrm>
          <a:custGeom>
            <a:avLst/>
            <a:gdLst/>
            <a:ahLst/>
            <a:cxnLst>
              <a:cxn ang="0">
                <a:pos x="1668" y="690"/>
              </a:cxn>
              <a:cxn ang="0">
                <a:pos x="1668" y="690"/>
              </a:cxn>
              <a:cxn ang="0">
                <a:pos x="1458" y="690"/>
              </a:cxn>
              <a:cxn ang="0">
                <a:pos x="1230" y="690"/>
              </a:cxn>
              <a:cxn ang="0">
                <a:pos x="1230" y="690"/>
              </a:cxn>
              <a:cxn ang="0">
                <a:pos x="942" y="690"/>
              </a:cxn>
              <a:cxn ang="0">
                <a:pos x="684" y="690"/>
              </a:cxn>
              <a:cxn ang="0">
                <a:pos x="684" y="690"/>
              </a:cxn>
              <a:cxn ang="0">
                <a:pos x="612" y="672"/>
              </a:cxn>
              <a:cxn ang="0">
                <a:pos x="552" y="660"/>
              </a:cxn>
              <a:cxn ang="0">
                <a:pos x="552" y="660"/>
              </a:cxn>
              <a:cxn ang="0">
                <a:pos x="510" y="642"/>
              </a:cxn>
              <a:cxn ang="0">
                <a:pos x="456" y="612"/>
              </a:cxn>
              <a:cxn ang="0">
                <a:pos x="456" y="612"/>
              </a:cxn>
              <a:cxn ang="0">
                <a:pos x="360" y="558"/>
              </a:cxn>
              <a:cxn ang="0">
                <a:pos x="294" y="498"/>
              </a:cxn>
              <a:cxn ang="0">
                <a:pos x="294" y="498"/>
              </a:cxn>
              <a:cxn ang="0">
                <a:pos x="240" y="432"/>
              </a:cxn>
              <a:cxn ang="0">
                <a:pos x="180" y="360"/>
              </a:cxn>
              <a:cxn ang="0">
                <a:pos x="180" y="360"/>
              </a:cxn>
              <a:cxn ang="0">
                <a:pos x="108" y="258"/>
              </a:cxn>
              <a:cxn ang="0">
                <a:pos x="60" y="156"/>
              </a:cxn>
              <a:cxn ang="0">
                <a:pos x="60" y="156"/>
              </a:cxn>
              <a:cxn ang="0">
                <a:pos x="0" y="0"/>
              </a:cxn>
              <a:cxn ang="0">
                <a:pos x="6" y="0"/>
              </a:cxn>
              <a:cxn ang="0">
                <a:pos x="66" y="156"/>
              </a:cxn>
              <a:cxn ang="0">
                <a:pos x="114" y="258"/>
              </a:cxn>
              <a:cxn ang="0">
                <a:pos x="114" y="258"/>
              </a:cxn>
              <a:cxn ang="0">
                <a:pos x="186" y="354"/>
              </a:cxn>
              <a:cxn ang="0">
                <a:pos x="246" y="426"/>
              </a:cxn>
              <a:cxn ang="0">
                <a:pos x="246" y="426"/>
              </a:cxn>
              <a:cxn ang="0">
                <a:pos x="300" y="492"/>
              </a:cxn>
              <a:cxn ang="0">
                <a:pos x="366" y="552"/>
              </a:cxn>
              <a:cxn ang="0">
                <a:pos x="360" y="552"/>
              </a:cxn>
              <a:cxn ang="0">
                <a:pos x="456" y="606"/>
              </a:cxn>
              <a:cxn ang="0">
                <a:pos x="510" y="636"/>
              </a:cxn>
              <a:cxn ang="0">
                <a:pos x="510" y="636"/>
              </a:cxn>
              <a:cxn ang="0">
                <a:pos x="552" y="654"/>
              </a:cxn>
              <a:cxn ang="0">
                <a:pos x="612" y="666"/>
              </a:cxn>
              <a:cxn ang="0">
                <a:pos x="612" y="666"/>
              </a:cxn>
              <a:cxn ang="0">
                <a:pos x="684" y="684"/>
              </a:cxn>
              <a:cxn ang="0">
                <a:pos x="942" y="684"/>
              </a:cxn>
              <a:cxn ang="0">
                <a:pos x="942" y="684"/>
              </a:cxn>
              <a:cxn ang="0">
                <a:pos x="1230" y="684"/>
              </a:cxn>
              <a:cxn ang="0">
                <a:pos x="1458" y="684"/>
              </a:cxn>
              <a:cxn ang="0">
                <a:pos x="1458" y="684"/>
              </a:cxn>
              <a:cxn ang="0">
                <a:pos x="1668" y="684"/>
              </a:cxn>
              <a:cxn ang="0">
                <a:pos x="1878" y="678"/>
              </a:cxn>
            </a:cxnLst>
            <a:rect l="0" t="0" r="r" b="b"/>
            <a:pathLst>
              <a:path w="1878" h="690">
                <a:moveTo>
                  <a:pt x="1878" y="684"/>
                </a:moveTo>
                <a:lnTo>
                  <a:pt x="1668" y="690"/>
                </a:lnTo>
                <a:lnTo>
                  <a:pt x="1668" y="690"/>
                </a:lnTo>
                <a:lnTo>
                  <a:pt x="1668" y="690"/>
                </a:lnTo>
                <a:lnTo>
                  <a:pt x="1458" y="690"/>
                </a:lnTo>
                <a:lnTo>
                  <a:pt x="1458" y="690"/>
                </a:lnTo>
                <a:lnTo>
                  <a:pt x="1458" y="690"/>
                </a:lnTo>
                <a:lnTo>
                  <a:pt x="1230" y="690"/>
                </a:lnTo>
                <a:lnTo>
                  <a:pt x="1230" y="690"/>
                </a:lnTo>
                <a:lnTo>
                  <a:pt x="1230" y="690"/>
                </a:lnTo>
                <a:lnTo>
                  <a:pt x="942" y="690"/>
                </a:lnTo>
                <a:lnTo>
                  <a:pt x="942" y="690"/>
                </a:lnTo>
                <a:lnTo>
                  <a:pt x="942" y="690"/>
                </a:lnTo>
                <a:lnTo>
                  <a:pt x="684" y="690"/>
                </a:lnTo>
                <a:lnTo>
                  <a:pt x="684" y="690"/>
                </a:lnTo>
                <a:lnTo>
                  <a:pt x="684" y="690"/>
                </a:lnTo>
                <a:lnTo>
                  <a:pt x="612" y="672"/>
                </a:lnTo>
                <a:lnTo>
                  <a:pt x="612" y="672"/>
                </a:lnTo>
                <a:lnTo>
                  <a:pt x="612" y="672"/>
                </a:lnTo>
                <a:lnTo>
                  <a:pt x="552" y="660"/>
                </a:lnTo>
                <a:lnTo>
                  <a:pt x="552" y="660"/>
                </a:lnTo>
                <a:lnTo>
                  <a:pt x="552" y="660"/>
                </a:lnTo>
                <a:lnTo>
                  <a:pt x="510" y="642"/>
                </a:lnTo>
                <a:lnTo>
                  <a:pt x="510" y="642"/>
                </a:lnTo>
                <a:lnTo>
                  <a:pt x="510" y="642"/>
                </a:lnTo>
                <a:lnTo>
                  <a:pt x="456" y="612"/>
                </a:lnTo>
                <a:lnTo>
                  <a:pt x="456" y="612"/>
                </a:lnTo>
                <a:lnTo>
                  <a:pt x="456" y="612"/>
                </a:lnTo>
                <a:lnTo>
                  <a:pt x="360" y="558"/>
                </a:lnTo>
                <a:lnTo>
                  <a:pt x="360" y="558"/>
                </a:lnTo>
                <a:lnTo>
                  <a:pt x="360" y="558"/>
                </a:lnTo>
                <a:lnTo>
                  <a:pt x="294" y="498"/>
                </a:lnTo>
                <a:lnTo>
                  <a:pt x="294" y="498"/>
                </a:lnTo>
                <a:lnTo>
                  <a:pt x="294" y="498"/>
                </a:lnTo>
                <a:lnTo>
                  <a:pt x="240" y="432"/>
                </a:lnTo>
                <a:lnTo>
                  <a:pt x="240" y="432"/>
                </a:lnTo>
                <a:lnTo>
                  <a:pt x="240" y="432"/>
                </a:lnTo>
                <a:lnTo>
                  <a:pt x="180" y="360"/>
                </a:lnTo>
                <a:lnTo>
                  <a:pt x="180" y="360"/>
                </a:lnTo>
                <a:lnTo>
                  <a:pt x="180" y="360"/>
                </a:lnTo>
                <a:lnTo>
                  <a:pt x="108" y="264"/>
                </a:lnTo>
                <a:lnTo>
                  <a:pt x="108" y="258"/>
                </a:lnTo>
                <a:lnTo>
                  <a:pt x="108" y="258"/>
                </a:lnTo>
                <a:lnTo>
                  <a:pt x="60" y="156"/>
                </a:lnTo>
                <a:lnTo>
                  <a:pt x="60" y="156"/>
                </a:lnTo>
                <a:lnTo>
                  <a:pt x="60" y="156"/>
                </a:lnTo>
                <a:lnTo>
                  <a:pt x="0" y="0"/>
                </a:lnTo>
                <a:lnTo>
                  <a:pt x="0" y="0"/>
                </a:lnTo>
                <a:lnTo>
                  <a:pt x="6" y="0"/>
                </a:lnTo>
                <a:lnTo>
                  <a:pt x="6" y="0"/>
                </a:lnTo>
                <a:lnTo>
                  <a:pt x="66" y="156"/>
                </a:lnTo>
                <a:lnTo>
                  <a:pt x="66" y="156"/>
                </a:lnTo>
                <a:lnTo>
                  <a:pt x="66" y="156"/>
                </a:lnTo>
                <a:lnTo>
                  <a:pt x="114" y="258"/>
                </a:lnTo>
                <a:lnTo>
                  <a:pt x="114" y="258"/>
                </a:lnTo>
                <a:lnTo>
                  <a:pt x="114" y="258"/>
                </a:lnTo>
                <a:lnTo>
                  <a:pt x="186" y="354"/>
                </a:lnTo>
                <a:lnTo>
                  <a:pt x="186" y="354"/>
                </a:lnTo>
                <a:lnTo>
                  <a:pt x="186" y="354"/>
                </a:lnTo>
                <a:lnTo>
                  <a:pt x="246" y="426"/>
                </a:lnTo>
                <a:lnTo>
                  <a:pt x="246" y="426"/>
                </a:lnTo>
                <a:lnTo>
                  <a:pt x="246" y="426"/>
                </a:lnTo>
                <a:lnTo>
                  <a:pt x="300" y="492"/>
                </a:lnTo>
                <a:lnTo>
                  <a:pt x="300" y="492"/>
                </a:lnTo>
                <a:lnTo>
                  <a:pt x="300" y="492"/>
                </a:lnTo>
                <a:lnTo>
                  <a:pt x="366" y="552"/>
                </a:lnTo>
                <a:lnTo>
                  <a:pt x="366" y="552"/>
                </a:lnTo>
                <a:lnTo>
                  <a:pt x="360" y="552"/>
                </a:lnTo>
                <a:lnTo>
                  <a:pt x="456" y="606"/>
                </a:lnTo>
                <a:lnTo>
                  <a:pt x="456" y="606"/>
                </a:lnTo>
                <a:lnTo>
                  <a:pt x="456" y="606"/>
                </a:lnTo>
                <a:lnTo>
                  <a:pt x="510" y="636"/>
                </a:lnTo>
                <a:lnTo>
                  <a:pt x="510" y="636"/>
                </a:lnTo>
                <a:lnTo>
                  <a:pt x="510" y="636"/>
                </a:lnTo>
                <a:lnTo>
                  <a:pt x="552" y="654"/>
                </a:lnTo>
                <a:lnTo>
                  <a:pt x="552" y="654"/>
                </a:lnTo>
                <a:lnTo>
                  <a:pt x="552" y="654"/>
                </a:lnTo>
                <a:lnTo>
                  <a:pt x="612" y="666"/>
                </a:lnTo>
                <a:lnTo>
                  <a:pt x="612" y="666"/>
                </a:lnTo>
                <a:lnTo>
                  <a:pt x="612" y="666"/>
                </a:lnTo>
                <a:lnTo>
                  <a:pt x="684" y="684"/>
                </a:lnTo>
                <a:lnTo>
                  <a:pt x="684" y="684"/>
                </a:lnTo>
                <a:lnTo>
                  <a:pt x="684" y="684"/>
                </a:lnTo>
                <a:lnTo>
                  <a:pt x="942" y="684"/>
                </a:lnTo>
                <a:lnTo>
                  <a:pt x="942" y="684"/>
                </a:lnTo>
                <a:lnTo>
                  <a:pt x="942" y="684"/>
                </a:lnTo>
                <a:lnTo>
                  <a:pt x="1230" y="684"/>
                </a:lnTo>
                <a:lnTo>
                  <a:pt x="1230" y="684"/>
                </a:lnTo>
                <a:lnTo>
                  <a:pt x="1230" y="684"/>
                </a:lnTo>
                <a:lnTo>
                  <a:pt x="1458" y="684"/>
                </a:lnTo>
                <a:lnTo>
                  <a:pt x="1458" y="684"/>
                </a:lnTo>
                <a:lnTo>
                  <a:pt x="1458" y="684"/>
                </a:lnTo>
                <a:lnTo>
                  <a:pt x="1668" y="684"/>
                </a:lnTo>
                <a:lnTo>
                  <a:pt x="1668" y="684"/>
                </a:lnTo>
                <a:lnTo>
                  <a:pt x="1668" y="684"/>
                </a:lnTo>
                <a:lnTo>
                  <a:pt x="1878" y="678"/>
                </a:lnTo>
                <a:lnTo>
                  <a:pt x="1878" y="684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99" name="Freeform 63"/>
          <p:cNvSpPr>
            <a:spLocks/>
          </p:cNvSpPr>
          <p:nvPr/>
        </p:nvSpPr>
        <p:spPr bwMode="auto">
          <a:xfrm>
            <a:off x="3067050" y="4611688"/>
            <a:ext cx="85725" cy="201612"/>
          </a:xfrm>
          <a:custGeom>
            <a:avLst/>
            <a:gdLst/>
            <a:ahLst/>
            <a:cxnLst>
              <a:cxn ang="0">
                <a:pos x="48" y="127"/>
              </a:cxn>
              <a:cxn ang="0">
                <a:pos x="0" y="0"/>
              </a:cxn>
              <a:cxn ang="0">
                <a:pos x="0" y="0"/>
              </a:cxn>
              <a:cxn ang="0">
                <a:pos x="6" y="0"/>
              </a:cxn>
              <a:cxn ang="0">
                <a:pos x="6" y="0"/>
              </a:cxn>
              <a:cxn ang="0">
                <a:pos x="54" y="127"/>
              </a:cxn>
              <a:cxn ang="0">
                <a:pos x="48" y="127"/>
              </a:cxn>
            </a:cxnLst>
            <a:rect l="0" t="0" r="r" b="b"/>
            <a:pathLst>
              <a:path w="54" h="127">
                <a:moveTo>
                  <a:pt x="48" y="127"/>
                </a:moveTo>
                <a:lnTo>
                  <a:pt x="0" y="0"/>
                </a:lnTo>
                <a:lnTo>
                  <a:pt x="0" y="0"/>
                </a:lnTo>
                <a:lnTo>
                  <a:pt x="6" y="0"/>
                </a:lnTo>
                <a:lnTo>
                  <a:pt x="6" y="0"/>
                </a:lnTo>
                <a:lnTo>
                  <a:pt x="54" y="127"/>
                </a:lnTo>
                <a:lnTo>
                  <a:pt x="48" y="127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00" name="Rectangle 64"/>
          <p:cNvSpPr>
            <a:spLocks noChangeArrowheads="1"/>
          </p:cNvSpPr>
          <p:nvPr/>
        </p:nvSpPr>
        <p:spPr bwMode="auto">
          <a:xfrm>
            <a:off x="3000375" y="4421188"/>
            <a:ext cx="95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01" name="Freeform 65"/>
          <p:cNvSpPr>
            <a:spLocks/>
          </p:cNvSpPr>
          <p:nvPr/>
        </p:nvSpPr>
        <p:spPr bwMode="auto">
          <a:xfrm>
            <a:off x="3000375" y="4421188"/>
            <a:ext cx="76200" cy="190500"/>
          </a:xfrm>
          <a:custGeom>
            <a:avLst/>
            <a:gdLst/>
            <a:ahLst/>
            <a:cxnLst>
              <a:cxn ang="0">
                <a:pos x="42" y="120"/>
              </a:cxn>
              <a:cxn ang="0">
                <a:pos x="48" y="120"/>
              </a:cxn>
              <a:cxn ang="0">
                <a:pos x="6" y="0"/>
              </a:cxn>
              <a:cxn ang="0">
                <a:pos x="0" y="0"/>
              </a:cxn>
              <a:cxn ang="0">
                <a:pos x="42" y="120"/>
              </a:cxn>
            </a:cxnLst>
            <a:rect l="0" t="0" r="r" b="b"/>
            <a:pathLst>
              <a:path w="48" h="120">
                <a:moveTo>
                  <a:pt x="42" y="120"/>
                </a:moveTo>
                <a:lnTo>
                  <a:pt x="48" y="120"/>
                </a:lnTo>
                <a:lnTo>
                  <a:pt x="6" y="0"/>
                </a:lnTo>
                <a:lnTo>
                  <a:pt x="0" y="0"/>
                </a:lnTo>
                <a:lnTo>
                  <a:pt x="42" y="12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02" name="Rectangle 66"/>
          <p:cNvSpPr>
            <a:spLocks noChangeArrowheads="1"/>
          </p:cNvSpPr>
          <p:nvPr/>
        </p:nvSpPr>
        <p:spPr bwMode="auto">
          <a:xfrm>
            <a:off x="5514975" y="3240088"/>
            <a:ext cx="9525" cy="95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03" name="Freeform 67"/>
          <p:cNvSpPr>
            <a:spLocks/>
          </p:cNvSpPr>
          <p:nvPr/>
        </p:nvSpPr>
        <p:spPr bwMode="auto">
          <a:xfrm>
            <a:off x="5438775" y="3211513"/>
            <a:ext cx="95250" cy="66675"/>
          </a:xfrm>
          <a:custGeom>
            <a:avLst/>
            <a:gdLst/>
            <a:ahLst/>
            <a:cxnLst>
              <a:cxn ang="0">
                <a:pos x="48" y="24"/>
              </a:cxn>
              <a:cxn ang="0">
                <a:pos x="60" y="36"/>
              </a:cxn>
              <a:cxn ang="0">
                <a:pos x="60" y="36"/>
              </a:cxn>
              <a:cxn ang="0">
                <a:pos x="60" y="36"/>
              </a:cxn>
              <a:cxn ang="0">
                <a:pos x="0" y="42"/>
              </a:cxn>
              <a:cxn ang="0">
                <a:pos x="0" y="36"/>
              </a:cxn>
              <a:cxn ang="0">
                <a:pos x="0" y="36"/>
              </a:cxn>
              <a:cxn ang="0">
                <a:pos x="48" y="0"/>
              </a:cxn>
              <a:cxn ang="0">
                <a:pos x="48" y="0"/>
              </a:cxn>
              <a:cxn ang="0">
                <a:pos x="48" y="6"/>
              </a:cxn>
              <a:cxn ang="0">
                <a:pos x="48" y="6"/>
              </a:cxn>
              <a:cxn ang="0">
                <a:pos x="0" y="42"/>
              </a:cxn>
              <a:cxn ang="0">
                <a:pos x="0" y="36"/>
              </a:cxn>
              <a:cxn ang="0">
                <a:pos x="0" y="36"/>
              </a:cxn>
              <a:cxn ang="0">
                <a:pos x="60" y="30"/>
              </a:cxn>
              <a:cxn ang="0">
                <a:pos x="60" y="36"/>
              </a:cxn>
              <a:cxn ang="0">
                <a:pos x="54" y="36"/>
              </a:cxn>
              <a:cxn ang="0">
                <a:pos x="42" y="24"/>
              </a:cxn>
              <a:cxn ang="0">
                <a:pos x="48" y="24"/>
              </a:cxn>
            </a:cxnLst>
            <a:rect l="0" t="0" r="r" b="b"/>
            <a:pathLst>
              <a:path w="60" h="42">
                <a:moveTo>
                  <a:pt x="48" y="24"/>
                </a:moveTo>
                <a:lnTo>
                  <a:pt x="60" y="36"/>
                </a:lnTo>
                <a:lnTo>
                  <a:pt x="60" y="36"/>
                </a:lnTo>
                <a:lnTo>
                  <a:pt x="60" y="36"/>
                </a:lnTo>
                <a:lnTo>
                  <a:pt x="0" y="42"/>
                </a:lnTo>
                <a:lnTo>
                  <a:pt x="0" y="36"/>
                </a:lnTo>
                <a:lnTo>
                  <a:pt x="0" y="36"/>
                </a:lnTo>
                <a:lnTo>
                  <a:pt x="48" y="0"/>
                </a:lnTo>
                <a:lnTo>
                  <a:pt x="48" y="0"/>
                </a:lnTo>
                <a:lnTo>
                  <a:pt x="48" y="6"/>
                </a:lnTo>
                <a:lnTo>
                  <a:pt x="48" y="6"/>
                </a:lnTo>
                <a:lnTo>
                  <a:pt x="0" y="42"/>
                </a:lnTo>
                <a:lnTo>
                  <a:pt x="0" y="36"/>
                </a:lnTo>
                <a:lnTo>
                  <a:pt x="0" y="36"/>
                </a:lnTo>
                <a:lnTo>
                  <a:pt x="60" y="30"/>
                </a:lnTo>
                <a:lnTo>
                  <a:pt x="60" y="36"/>
                </a:lnTo>
                <a:lnTo>
                  <a:pt x="54" y="36"/>
                </a:lnTo>
                <a:lnTo>
                  <a:pt x="42" y="24"/>
                </a:lnTo>
                <a:lnTo>
                  <a:pt x="48" y="24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04" name="Freeform 68"/>
          <p:cNvSpPr>
            <a:spLocks/>
          </p:cNvSpPr>
          <p:nvPr/>
        </p:nvSpPr>
        <p:spPr bwMode="auto">
          <a:xfrm>
            <a:off x="5505450" y="3221038"/>
            <a:ext cx="9525" cy="28575"/>
          </a:xfrm>
          <a:custGeom>
            <a:avLst/>
            <a:gdLst/>
            <a:ahLst/>
            <a:cxnLst>
              <a:cxn ang="0">
                <a:pos x="6" y="0"/>
              </a:cxn>
              <a:cxn ang="0">
                <a:pos x="6" y="18"/>
              </a:cxn>
              <a:cxn ang="0">
                <a:pos x="0" y="18"/>
              </a:cxn>
              <a:cxn ang="0">
                <a:pos x="0" y="18"/>
              </a:cxn>
              <a:cxn ang="0">
                <a:pos x="0" y="18"/>
              </a:cxn>
              <a:cxn ang="0">
                <a:pos x="0" y="0"/>
              </a:cxn>
              <a:cxn ang="0">
                <a:pos x="6" y="0"/>
              </a:cxn>
            </a:cxnLst>
            <a:rect l="0" t="0" r="r" b="b"/>
            <a:pathLst>
              <a:path w="6" h="18">
                <a:moveTo>
                  <a:pt x="6" y="0"/>
                </a:moveTo>
                <a:lnTo>
                  <a:pt x="6" y="18"/>
                </a:lnTo>
                <a:lnTo>
                  <a:pt x="0" y="18"/>
                </a:lnTo>
                <a:lnTo>
                  <a:pt x="0" y="18"/>
                </a:lnTo>
                <a:lnTo>
                  <a:pt x="0" y="18"/>
                </a:lnTo>
                <a:lnTo>
                  <a:pt x="0" y="0"/>
                </a:lnTo>
                <a:lnTo>
                  <a:pt x="6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05" name="Freeform 69"/>
          <p:cNvSpPr>
            <a:spLocks/>
          </p:cNvSpPr>
          <p:nvPr/>
        </p:nvSpPr>
        <p:spPr bwMode="auto">
          <a:xfrm>
            <a:off x="5438775" y="3221038"/>
            <a:ext cx="95250" cy="57150"/>
          </a:xfrm>
          <a:custGeom>
            <a:avLst/>
            <a:gdLst/>
            <a:ahLst/>
            <a:cxnLst>
              <a:cxn ang="0">
                <a:pos x="48" y="18"/>
              </a:cxn>
              <a:cxn ang="0">
                <a:pos x="60" y="30"/>
              </a:cxn>
              <a:cxn ang="0">
                <a:pos x="0" y="36"/>
              </a:cxn>
              <a:cxn ang="0">
                <a:pos x="48" y="0"/>
              </a:cxn>
              <a:cxn ang="0">
                <a:pos x="48" y="18"/>
              </a:cxn>
            </a:cxnLst>
            <a:rect l="0" t="0" r="r" b="b"/>
            <a:pathLst>
              <a:path w="60" h="36">
                <a:moveTo>
                  <a:pt x="48" y="18"/>
                </a:moveTo>
                <a:lnTo>
                  <a:pt x="60" y="30"/>
                </a:lnTo>
                <a:lnTo>
                  <a:pt x="0" y="36"/>
                </a:lnTo>
                <a:lnTo>
                  <a:pt x="48" y="0"/>
                </a:lnTo>
                <a:lnTo>
                  <a:pt x="48" y="18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06" name="Rectangle 70"/>
          <p:cNvSpPr>
            <a:spLocks noChangeArrowheads="1"/>
          </p:cNvSpPr>
          <p:nvPr/>
        </p:nvSpPr>
        <p:spPr bwMode="auto">
          <a:xfrm>
            <a:off x="5724525" y="2487613"/>
            <a:ext cx="95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07" name="Freeform 71"/>
          <p:cNvSpPr>
            <a:spLocks/>
          </p:cNvSpPr>
          <p:nvPr/>
        </p:nvSpPr>
        <p:spPr bwMode="auto">
          <a:xfrm>
            <a:off x="5591175" y="2487613"/>
            <a:ext cx="142875" cy="695325"/>
          </a:xfrm>
          <a:custGeom>
            <a:avLst/>
            <a:gdLst/>
            <a:ahLst/>
            <a:cxnLst>
              <a:cxn ang="0">
                <a:pos x="90" y="0"/>
              </a:cxn>
              <a:cxn ang="0">
                <a:pos x="78" y="192"/>
              </a:cxn>
              <a:cxn ang="0">
                <a:pos x="78" y="192"/>
              </a:cxn>
              <a:cxn ang="0">
                <a:pos x="78" y="192"/>
              </a:cxn>
              <a:cxn ang="0">
                <a:pos x="36" y="354"/>
              </a:cxn>
              <a:cxn ang="0">
                <a:pos x="36" y="354"/>
              </a:cxn>
              <a:cxn ang="0">
                <a:pos x="36" y="354"/>
              </a:cxn>
              <a:cxn ang="0">
                <a:pos x="6" y="432"/>
              </a:cxn>
              <a:cxn ang="0">
                <a:pos x="6" y="438"/>
              </a:cxn>
              <a:cxn ang="0">
                <a:pos x="0" y="432"/>
              </a:cxn>
              <a:cxn ang="0">
                <a:pos x="0" y="432"/>
              </a:cxn>
              <a:cxn ang="0">
                <a:pos x="30" y="354"/>
              </a:cxn>
              <a:cxn ang="0">
                <a:pos x="30" y="354"/>
              </a:cxn>
              <a:cxn ang="0">
                <a:pos x="30" y="354"/>
              </a:cxn>
              <a:cxn ang="0">
                <a:pos x="72" y="192"/>
              </a:cxn>
              <a:cxn ang="0">
                <a:pos x="72" y="192"/>
              </a:cxn>
              <a:cxn ang="0">
                <a:pos x="72" y="192"/>
              </a:cxn>
              <a:cxn ang="0">
                <a:pos x="84" y="0"/>
              </a:cxn>
              <a:cxn ang="0">
                <a:pos x="90" y="0"/>
              </a:cxn>
            </a:cxnLst>
            <a:rect l="0" t="0" r="r" b="b"/>
            <a:pathLst>
              <a:path w="90" h="438">
                <a:moveTo>
                  <a:pt x="90" y="0"/>
                </a:moveTo>
                <a:lnTo>
                  <a:pt x="78" y="192"/>
                </a:lnTo>
                <a:lnTo>
                  <a:pt x="78" y="192"/>
                </a:lnTo>
                <a:lnTo>
                  <a:pt x="78" y="192"/>
                </a:lnTo>
                <a:lnTo>
                  <a:pt x="36" y="354"/>
                </a:lnTo>
                <a:lnTo>
                  <a:pt x="36" y="354"/>
                </a:lnTo>
                <a:lnTo>
                  <a:pt x="36" y="354"/>
                </a:lnTo>
                <a:lnTo>
                  <a:pt x="6" y="432"/>
                </a:lnTo>
                <a:lnTo>
                  <a:pt x="6" y="438"/>
                </a:lnTo>
                <a:lnTo>
                  <a:pt x="0" y="432"/>
                </a:lnTo>
                <a:lnTo>
                  <a:pt x="0" y="432"/>
                </a:lnTo>
                <a:lnTo>
                  <a:pt x="30" y="354"/>
                </a:lnTo>
                <a:lnTo>
                  <a:pt x="30" y="354"/>
                </a:lnTo>
                <a:lnTo>
                  <a:pt x="30" y="354"/>
                </a:lnTo>
                <a:lnTo>
                  <a:pt x="72" y="192"/>
                </a:lnTo>
                <a:lnTo>
                  <a:pt x="72" y="192"/>
                </a:lnTo>
                <a:lnTo>
                  <a:pt x="72" y="192"/>
                </a:lnTo>
                <a:lnTo>
                  <a:pt x="84" y="0"/>
                </a:lnTo>
                <a:lnTo>
                  <a:pt x="90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08" name="Freeform 72"/>
          <p:cNvSpPr>
            <a:spLocks/>
          </p:cNvSpPr>
          <p:nvPr/>
        </p:nvSpPr>
        <p:spPr bwMode="auto">
          <a:xfrm>
            <a:off x="5562600" y="3173413"/>
            <a:ext cx="38100" cy="57150"/>
          </a:xfrm>
          <a:custGeom>
            <a:avLst/>
            <a:gdLst/>
            <a:ahLst/>
            <a:cxnLst>
              <a:cxn ang="0">
                <a:pos x="24" y="6"/>
              </a:cxn>
              <a:cxn ang="0">
                <a:pos x="6" y="36"/>
              </a:cxn>
              <a:cxn ang="0">
                <a:pos x="6" y="36"/>
              </a:cxn>
              <a:cxn ang="0">
                <a:pos x="0" y="30"/>
              </a:cxn>
              <a:cxn ang="0">
                <a:pos x="0" y="30"/>
              </a:cxn>
              <a:cxn ang="0">
                <a:pos x="18" y="0"/>
              </a:cxn>
              <a:cxn ang="0">
                <a:pos x="24" y="6"/>
              </a:cxn>
            </a:cxnLst>
            <a:rect l="0" t="0" r="r" b="b"/>
            <a:pathLst>
              <a:path w="24" h="36">
                <a:moveTo>
                  <a:pt x="24" y="6"/>
                </a:moveTo>
                <a:lnTo>
                  <a:pt x="6" y="36"/>
                </a:lnTo>
                <a:lnTo>
                  <a:pt x="6" y="36"/>
                </a:lnTo>
                <a:lnTo>
                  <a:pt x="0" y="30"/>
                </a:lnTo>
                <a:lnTo>
                  <a:pt x="0" y="30"/>
                </a:lnTo>
                <a:lnTo>
                  <a:pt x="18" y="0"/>
                </a:lnTo>
                <a:lnTo>
                  <a:pt x="24" y="6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09" name="Freeform 73"/>
          <p:cNvSpPr>
            <a:spLocks/>
          </p:cNvSpPr>
          <p:nvPr/>
        </p:nvSpPr>
        <p:spPr bwMode="auto">
          <a:xfrm>
            <a:off x="5524500" y="3249613"/>
            <a:ext cx="9525" cy="9525"/>
          </a:xfrm>
          <a:custGeom>
            <a:avLst/>
            <a:gdLst/>
            <a:ahLst/>
            <a:cxnLst>
              <a:cxn ang="0">
                <a:pos x="6" y="6"/>
              </a:cxn>
              <a:cxn ang="0">
                <a:pos x="6" y="6"/>
              </a:cxn>
              <a:cxn ang="0">
                <a:pos x="0" y="0"/>
              </a:cxn>
              <a:cxn ang="0">
                <a:pos x="0" y="0"/>
              </a:cxn>
              <a:cxn ang="0">
                <a:pos x="6" y="6"/>
              </a:cxn>
            </a:cxnLst>
            <a:rect l="0" t="0" r="r" b="b"/>
            <a:pathLst>
              <a:path w="6" h="6">
                <a:moveTo>
                  <a:pt x="6" y="6"/>
                </a:moveTo>
                <a:lnTo>
                  <a:pt x="6" y="6"/>
                </a:lnTo>
                <a:lnTo>
                  <a:pt x="0" y="0"/>
                </a:lnTo>
                <a:lnTo>
                  <a:pt x="0" y="0"/>
                </a:lnTo>
                <a:lnTo>
                  <a:pt x="6" y="6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10" name="Freeform 74"/>
          <p:cNvSpPr>
            <a:spLocks/>
          </p:cNvSpPr>
          <p:nvPr/>
        </p:nvSpPr>
        <p:spPr bwMode="auto">
          <a:xfrm>
            <a:off x="5524500" y="3221038"/>
            <a:ext cx="47625" cy="38100"/>
          </a:xfrm>
          <a:custGeom>
            <a:avLst/>
            <a:gdLst/>
            <a:ahLst/>
            <a:cxnLst>
              <a:cxn ang="0">
                <a:pos x="30" y="6"/>
              </a:cxn>
              <a:cxn ang="0">
                <a:pos x="24" y="0"/>
              </a:cxn>
              <a:cxn ang="0">
                <a:pos x="0" y="18"/>
              </a:cxn>
              <a:cxn ang="0">
                <a:pos x="6" y="24"/>
              </a:cxn>
              <a:cxn ang="0">
                <a:pos x="30" y="6"/>
              </a:cxn>
            </a:cxnLst>
            <a:rect l="0" t="0" r="r" b="b"/>
            <a:pathLst>
              <a:path w="30" h="24">
                <a:moveTo>
                  <a:pt x="30" y="6"/>
                </a:moveTo>
                <a:lnTo>
                  <a:pt x="24" y="0"/>
                </a:lnTo>
                <a:lnTo>
                  <a:pt x="0" y="18"/>
                </a:lnTo>
                <a:lnTo>
                  <a:pt x="6" y="24"/>
                </a:lnTo>
                <a:lnTo>
                  <a:pt x="30" y="6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11" name="Rectangle 75"/>
          <p:cNvSpPr>
            <a:spLocks noChangeArrowheads="1"/>
          </p:cNvSpPr>
          <p:nvPr/>
        </p:nvSpPr>
        <p:spPr bwMode="auto">
          <a:xfrm>
            <a:off x="4524375" y="4478338"/>
            <a:ext cx="19685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00" i="1">
                <a:solidFill>
                  <a:srgbClr val="000000"/>
                </a:solidFill>
              </a:rPr>
              <a:t>F(x)</a:t>
            </a:r>
            <a:endParaRPr lang="en-US" sz="4400" i="1">
              <a:solidFill>
                <a:srgbClr val="000099"/>
              </a:solidFill>
            </a:endParaRPr>
          </a:p>
        </p:txBody>
      </p:sp>
      <p:sp>
        <p:nvSpPr>
          <p:cNvPr id="244812" name="Rectangle 76"/>
          <p:cNvSpPr>
            <a:spLocks noChangeArrowheads="1"/>
          </p:cNvSpPr>
          <p:nvPr/>
        </p:nvSpPr>
        <p:spPr bwMode="auto">
          <a:xfrm>
            <a:off x="2971800" y="2325688"/>
            <a:ext cx="9525" cy="95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13" name="Freeform 77"/>
          <p:cNvSpPr>
            <a:spLocks/>
          </p:cNvSpPr>
          <p:nvPr/>
        </p:nvSpPr>
        <p:spPr bwMode="auto">
          <a:xfrm>
            <a:off x="2952750" y="2220913"/>
            <a:ext cx="57150" cy="114300"/>
          </a:xfrm>
          <a:custGeom>
            <a:avLst/>
            <a:gdLst/>
            <a:ahLst/>
            <a:cxnLst>
              <a:cxn ang="0">
                <a:pos x="18" y="66"/>
              </a:cxn>
              <a:cxn ang="0">
                <a:pos x="6" y="72"/>
              </a:cxn>
              <a:cxn ang="0">
                <a:pos x="0" y="72"/>
              </a:cxn>
              <a:cxn ang="0">
                <a:pos x="0" y="72"/>
              </a:cxn>
              <a:cxn ang="0">
                <a:pos x="18" y="18"/>
              </a:cxn>
              <a:cxn ang="0">
                <a:pos x="18" y="0"/>
              </a:cxn>
              <a:cxn ang="0">
                <a:pos x="24" y="18"/>
              </a:cxn>
              <a:cxn ang="0">
                <a:pos x="36" y="72"/>
              </a:cxn>
              <a:cxn ang="0">
                <a:pos x="36" y="72"/>
              </a:cxn>
              <a:cxn ang="0">
                <a:pos x="30" y="72"/>
              </a:cxn>
              <a:cxn ang="0">
                <a:pos x="30" y="72"/>
              </a:cxn>
              <a:cxn ang="0">
                <a:pos x="18" y="18"/>
              </a:cxn>
              <a:cxn ang="0">
                <a:pos x="24" y="18"/>
              </a:cxn>
              <a:cxn ang="0">
                <a:pos x="24" y="18"/>
              </a:cxn>
              <a:cxn ang="0">
                <a:pos x="6" y="72"/>
              </a:cxn>
              <a:cxn ang="0">
                <a:pos x="0" y="72"/>
              </a:cxn>
              <a:cxn ang="0">
                <a:pos x="0" y="66"/>
              </a:cxn>
              <a:cxn ang="0">
                <a:pos x="12" y="60"/>
              </a:cxn>
              <a:cxn ang="0">
                <a:pos x="18" y="66"/>
              </a:cxn>
            </a:cxnLst>
            <a:rect l="0" t="0" r="r" b="b"/>
            <a:pathLst>
              <a:path w="36" h="72">
                <a:moveTo>
                  <a:pt x="18" y="66"/>
                </a:moveTo>
                <a:lnTo>
                  <a:pt x="6" y="72"/>
                </a:lnTo>
                <a:lnTo>
                  <a:pt x="0" y="72"/>
                </a:lnTo>
                <a:lnTo>
                  <a:pt x="0" y="72"/>
                </a:lnTo>
                <a:lnTo>
                  <a:pt x="18" y="18"/>
                </a:lnTo>
                <a:lnTo>
                  <a:pt x="18" y="0"/>
                </a:lnTo>
                <a:lnTo>
                  <a:pt x="24" y="18"/>
                </a:lnTo>
                <a:lnTo>
                  <a:pt x="36" y="72"/>
                </a:lnTo>
                <a:lnTo>
                  <a:pt x="36" y="72"/>
                </a:lnTo>
                <a:lnTo>
                  <a:pt x="30" y="72"/>
                </a:lnTo>
                <a:lnTo>
                  <a:pt x="30" y="72"/>
                </a:lnTo>
                <a:lnTo>
                  <a:pt x="18" y="18"/>
                </a:lnTo>
                <a:lnTo>
                  <a:pt x="24" y="18"/>
                </a:lnTo>
                <a:lnTo>
                  <a:pt x="24" y="18"/>
                </a:lnTo>
                <a:lnTo>
                  <a:pt x="6" y="72"/>
                </a:lnTo>
                <a:lnTo>
                  <a:pt x="0" y="72"/>
                </a:lnTo>
                <a:lnTo>
                  <a:pt x="0" y="66"/>
                </a:lnTo>
                <a:lnTo>
                  <a:pt x="12" y="60"/>
                </a:lnTo>
                <a:lnTo>
                  <a:pt x="18" y="66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14" name="Freeform 78"/>
          <p:cNvSpPr>
            <a:spLocks/>
          </p:cNvSpPr>
          <p:nvPr/>
        </p:nvSpPr>
        <p:spPr bwMode="auto">
          <a:xfrm>
            <a:off x="2971800" y="2316163"/>
            <a:ext cx="28575" cy="19050"/>
          </a:xfrm>
          <a:custGeom>
            <a:avLst/>
            <a:gdLst/>
            <a:ahLst/>
            <a:cxnLst>
              <a:cxn ang="0">
                <a:pos x="18" y="12"/>
              </a:cxn>
              <a:cxn ang="0">
                <a:pos x="0" y="6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18" y="6"/>
              </a:cxn>
              <a:cxn ang="0">
                <a:pos x="18" y="12"/>
              </a:cxn>
            </a:cxnLst>
            <a:rect l="0" t="0" r="r" b="b"/>
            <a:pathLst>
              <a:path w="18" h="12">
                <a:moveTo>
                  <a:pt x="18" y="12"/>
                </a:moveTo>
                <a:lnTo>
                  <a:pt x="0" y="6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18" y="6"/>
                </a:lnTo>
                <a:lnTo>
                  <a:pt x="18" y="12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15" name="Freeform 79"/>
          <p:cNvSpPr>
            <a:spLocks/>
          </p:cNvSpPr>
          <p:nvPr/>
        </p:nvSpPr>
        <p:spPr bwMode="auto">
          <a:xfrm>
            <a:off x="2952750" y="2249488"/>
            <a:ext cx="47625" cy="85725"/>
          </a:xfrm>
          <a:custGeom>
            <a:avLst/>
            <a:gdLst/>
            <a:ahLst/>
            <a:cxnLst>
              <a:cxn ang="0">
                <a:pos x="12" y="48"/>
              </a:cxn>
              <a:cxn ang="0">
                <a:pos x="0" y="54"/>
              </a:cxn>
              <a:cxn ang="0">
                <a:pos x="18" y="0"/>
              </a:cxn>
              <a:cxn ang="0">
                <a:pos x="30" y="54"/>
              </a:cxn>
              <a:cxn ang="0">
                <a:pos x="12" y="48"/>
              </a:cxn>
            </a:cxnLst>
            <a:rect l="0" t="0" r="r" b="b"/>
            <a:pathLst>
              <a:path w="30" h="54">
                <a:moveTo>
                  <a:pt x="12" y="48"/>
                </a:moveTo>
                <a:lnTo>
                  <a:pt x="0" y="54"/>
                </a:lnTo>
                <a:lnTo>
                  <a:pt x="18" y="0"/>
                </a:lnTo>
                <a:lnTo>
                  <a:pt x="30" y="54"/>
                </a:lnTo>
                <a:lnTo>
                  <a:pt x="12" y="48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16" name="Rectangle 80"/>
          <p:cNvSpPr>
            <a:spLocks noChangeArrowheads="1"/>
          </p:cNvSpPr>
          <p:nvPr/>
        </p:nvSpPr>
        <p:spPr bwMode="auto">
          <a:xfrm>
            <a:off x="2971800" y="3983038"/>
            <a:ext cx="95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17" name="Freeform 81"/>
          <p:cNvSpPr>
            <a:spLocks/>
          </p:cNvSpPr>
          <p:nvPr/>
        </p:nvSpPr>
        <p:spPr bwMode="auto">
          <a:xfrm>
            <a:off x="2933700" y="2897188"/>
            <a:ext cx="47625" cy="1085850"/>
          </a:xfrm>
          <a:custGeom>
            <a:avLst/>
            <a:gdLst/>
            <a:ahLst/>
            <a:cxnLst>
              <a:cxn ang="0">
                <a:pos x="24" y="684"/>
              </a:cxn>
              <a:cxn ang="0">
                <a:pos x="18" y="528"/>
              </a:cxn>
              <a:cxn ang="0">
                <a:pos x="18" y="528"/>
              </a:cxn>
              <a:cxn ang="0">
                <a:pos x="18" y="528"/>
              </a:cxn>
              <a:cxn ang="0">
                <a:pos x="6" y="420"/>
              </a:cxn>
              <a:cxn ang="0">
                <a:pos x="6" y="420"/>
              </a:cxn>
              <a:cxn ang="0">
                <a:pos x="6" y="420"/>
              </a:cxn>
              <a:cxn ang="0">
                <a:pos x="0" y="372"/>
              </a:cxn>
              <a:cxn ang="0">
                <a:pos x="0" y="372"/>
              </a:cxn>
              <a:cxn ang="0">
                <a:pos x="0" y="372"/>
              </a:cxn>
              <a:cxn ang="0">
                <a:pos x="0" y="306"/>
              </a:cxn>
              <a:cxn ang="0">
                <a:pos x="0" y="306"/>
              </a:cxn>
              <a:cxn ang="0">
                <a:pos x="0" y="306"/>
              </a:cxn>
              <a:cxn ang="0">
                <a:pos x="0" y="234"/>
              </a:cxn>
              <a:cxn ang="0">
                <a:pos x="0" y="234"/>
              </a:cxn>
              <a:cxn ang="0">
                <a:pos x="0" y="234"/>
              </a:cxn>
              <a:cxn ang="0">
                <a:pos x="0" y="150"/>
              </a:cxn>
              <a:cxn ang="0">
                <a:pos x="0" y="150"/>
              </a:cxn>
              <a:cxn ang="0">
                <a:pos x="0" y="150"/>
              </a:cxn>
              <a:cxn ang="0">
                <a:pos x="0" y="72"/>
              </a:cxn>
              <a:cxn ang="0">
                <a:pos x="0" y="72"/>
              </a:cxn>
              <a:cxn ang="0">
                <a:pos x="0" y="72"/>
              </a:cxn>
              <a:cxn ang="0">
                <a:pos x="6" y="0"/>
              </a:cxn>
              <a:cxn ang="0">
                <a:pos x="6" y="0"/>
              </a:cxn>
              <a:cxn ang="0">
                <a:pos x="12" y="0"/>
              </a:cxn>
              <a:cxn ang="0">
                <a:pos x="12" y="0"/>
              </a:cxn>
              <a:cxn ang="0">
                <a:pos x="6" y="72"/>
              </a:cxn>
              <a:cxn ang="0">
                <a:pos x="6" y="72"/>
              </a:cxn>
              <a:cxn ang="0">
                <a:pos x="6" y="72"/>
              </a:cxn>
              <a:cxn ang="0">
                <a:pos x="6" y="150"/>
              </a:cxn>
              <a:cxn ang="0">
                <a:pos x="6" y="150"/>
              </a:cxn>
              <a:cxn ang="0">
                <a:pos x="6" y="150"/>
              </a:cxn>
              <a:cxn ang="0">
                <a:pos x="6" y="234"/>
              </a:cxn>
              <a:cxn ang="0">
                <a:pos x="6" y="234"/>
              </a:cxn>
              <a:cxn ang="0">
                <a:pos x="6" y="234"/>
              </a:cxn>
              <a:cxn ang="0">
                <a:pos x="6" y="306"/>
              </a:cxn>
              <a:cxn ang="0">
                <a:pos x="6" y="306"/>
              </a:cxn>
              <a:cxn ang="0">
                <a:pos x="6" y="306"/>
              </a:cxn>
              <a:cxn ang="0">
                <a:pos x="6" y="372"/>
              </a:cxn>
              <a:cxn ang="0">
                <a:pos x="6" y="372"/>
              </a:cxn>
              <a:cxn ang="0">
                <a:pos x="6" y="372"/>
              </a:cxn>
              <a:cxn ang="0">
                <a:pos x="12" y="420"/>
              </a:cxn>
              <a:cxn ang="0">
                <a:pos x="12" y="420"/>
              </a:cxn>
              <a:cxn ang="0">
                <a:pos x="12" y="420"/>
              </a:cxn>
              <a:cxn ang="0">
                <a:pos x="24" y="528"/>
              </a:cxn>
              <a:cxn ang="0">
                <a:pos x="24" y="528"/>
              </a:cxn>
              <a:cxn ang="0">
                <a:pos x="24" y="528"/>
              </a:cxn>
              <a:cxn ang="0">
                <a:pos x="30" y="684"/>
              </a:cxn>
              <a:cxn ang="0">
                <a:pos x="24" y="684"/>
              </a:cxn>
            </a:cxnLst>
            <a:rect l="0" t="0" r="r" b="b"/>
            <a:pathLst>
              <a:path w="30" h="684">
                <a:moveTo>
                  <a:pt x="24" y="684"/>
                </a:moveTo>
                <a:lnTo>
                  <a:pt x="18" y="528"/>
                </a:lnTo>
                <a:lnTo>
                  <a:pt x="18" y="528"/>
                </a:lnTo>
                <a:lnTo>
                  <a:pt x="18" y="528"/>
                </a:lnTo>
                <a:lnTo>
                  <a:pt x="6" y="420"/>
                </a:lnTo>
                <a:lnTo>
                  <a:pt x="6" y="420"/>
                </a:lnTo>
                <a:lnTo>
                  <a:pt x="6" y="420"/>
                </a:lnTo>
                <a:lnTo>
                  <a:pt x="0" y="372"/>
                </a:lnTo>
                <a:lnTo>
                  <a:pt x="0" y="372"/>
                </a:lnTo>
                <a:lnTo>
                  <a:pt x="0" y="372"/>
                </a:lnTo>
                <a:lnTo>
                  <a:pt x="0" y="306"/>
                </a:lnTo>
                <a:lnTo>
                  <a:pt x="0" y="306"/>
                </a:lnTo>
                <a:lnTo>
                  <a:pt x="0" y="306"/>
                </a:lnTo>
                <a:lnTo>
                  <a:pt x="0" y="234"/>
                </a:lnTo>
                <a:lnTo>
                  <a:pt x="0" y="234"/>
                </a:lnTo>
                <a:lnTo>
                  <a:pt x="0" y="234"/>
                </a:lnTo>
                <a:lnTo>
                  <a:pt x="0" y="150"/>
                </a:lnTo>
                <a:lnTo>
                  <a:pt x="0" y="150"/>
                </a:lnTo>
                <a:lnTo>
                  <a:pt x="0" y="150"/>
                </a:lnTo>
                <a:lnTo>
                  <a:pt x="0" y="72"/>
                </a:lnTo>
                <a:lnTo>
                  <a:pt x="0" y="72"/>
                </a:lnTo>
                <a:lnTo>
                  <a:pt x="0" y="72"/>
                </a:lnTo>
                <a:lnTo>
                  <a:pt x="6" y="0"/>
                </a:lnTo>
                <a:lnTo>
                  <a:pt x="6" y="0"/>
                </a:lnTo>
                <a:lnTo>
                  <a:pt x="12" y="0"/>
                </a:lnTo>
                <a:lnTo>
                  <a:pt x="12" y="0"/>
                </a:lnTo>
                <a:lnTo>
                  <a:pt x="6" y="72"/>
                </a:lnTo>
                <a:lnTo>
                  <a:pt x="6" y="72"/>
                </a:lnTo>
                <a:lnTo>
                  <a:pt x="6" y="72"/>
                </a:lnTo>
                <a:lnTo>
                  <a:pt x="6" y="150"/>
                </a:lnTo>
                <a:lnTo>
                  <a:pt x="6" y="150"/>
                </a:lnTo>
                <a:lnTo>
                  <a:pt x="6" y="150"/>
                </a:lnTo>
                <a:lnTo>
                  <a:pt x="6" y="234"/>
                </a:lnTo>
                <a:lnTo>
                  <a:pt x="6" y="234"/>
                </a:lnTo>
                <a:lnTo>
                  <a:pt x="6" y="234"/>
                </a:lnTo>
                <a:lnTo>
                  <a:pt x="6" y="306"/>
                </a:lnTo>
                <a:lnTo>
                  <a:pt x="6" y="306"/>
                </a:lnTo>
                <a:lnTo>
                  <a:pt x="6" y="306"/>
                </a:lnTo>
                <a:lnTo>
                  <a:pt x="6" y="372"/>
                </a:lnTo>
                <a:lnTo>
                  <a:pt x="6" y="372"/>
                </a:lnTo>
                <a:lnTo>
                  <a:pt x="6" y="372"/>
                </a:lnTo>
                <a:lnTo>
                  <a:pt x="12" y="420"/>
                </a:lnTo>
                <a:lnTo>
                  <a:pt x="12" y="420"/>
                </a:lnTo>
                <a:lnTo>
                  <a:pt x="12" y="420"/>
                </a:lnTo>
                <a:lnTo>
                  <a:pt x="24" y="528"/>
                </a:lnTo>
                <a:lnTo>
                  <a:pt x="24" y="528"/>
                </a:lnTo>
                <a:lnTo>
                  <a:pt x="24" y="528"/>
                </a:lnTo>
                <a:lnTo>
                  <a:pt x="30" y="684"/>
                </a:lnTo>
                <a:lnTo>
                  <a:pt x="24" y="684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18" name="Freeform 82"/>
          <p:cNvSpPr>
            <a:spLocks/>
          </p:cNvSpPr>
          <p:nvPr/>
        </p:nvSpPr>
        <p:spPr bwMode="auto">
          <a:xfrm>
            <a:off x="2943225" y="2744788"/>
            <a:ext cx="9525" cy="152400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0" y="0"/>
              </a:cxn>
              <a:cxn ang="0">
                <a:pos x="0" y="0"/>
              </a:cxn>
              <a:cxn ang="0">
                <a:pos x="6" y="0"/>
              </a:cxn>
              <a:cxn ang="0">
                <a:pos x="6" y="0"/>
              </a:cxn>
              <a:cxn ang="0">
                <a:pos x="6" y="96"/>
              </a:cxn>
              <a:cxn ang="0">
                <a:pos x="0" y="96"/>
              </a:cxn>
            </a:cxnLst>
            <a:rect l="0" t="0" r="r" b="b"/>
            <a:pathLst>
              <a:path w="6" h="96">
                <a:moveTo>
                  <a:pt x="0" y="96"/>
                </a:moveTo>
                <a:lnTo>
                  <a:pt x="0" y="0"/>
                </a:lnTo>
                <a:lnTo>
                  <a:pt x="0" y="0"/>
                </a:lnTo>
                <a:lnTo>
                  <a:pt x="6" y="0"/>
                </a:lnTo>
                <a:lnTo>
                  <a:pt x="6" y="0"/>
                </a:lnTo>
                <a:lnTo>
                  <a:pt x="6" y="96"/>
                </a:lnTo>
                <a:lnTo>
                  <a:pt x="0" y="96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19" name="Rectangle 83"/>
          <p:cNvSpPr>
            <a:spLocks noChangeArrowheads="1"/>
          </p:cNvSpPr>
          <p:nvPr/>
        </p:nvSpPr>
        <p:spPr bwMode="auto">
          <a:xfrm>
            <a:off x="2971800" y="2335213"/>
            <a:ext cx="95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20" name="Freeform 84"/>
          <p:cNvSpPr>
            <a:spLocks/>
          </p:cNvSpPr>
          <p:nvPr/>
        </p:nvSpPr>
        <p:spPr bwMode="auto">
          <a:xfrm>
            <a:off x="2943225" y="2335213"/>
            <a:ext cx="38100" cy="409575"/>
          </a:xfrm>
          <a:custGeom>
            <a:avLst/>
            <a:gdLst/>
            <a:ahLst/>
            <a:cxnLst>
              <a:cxn ang="0">
                <a:pos x="0" y="258"/>
              </a:cxn>
              <a:cxn ang="0">
                <a:pos x="6" y="258"/>
              </a:cxn>
              <a:cxn ang="0">
                <a:pos x="24" y="0"/>
              </a:cxn>
              <a:cxn ang="0">
                <a:pos x="18" y="0"/>
              </a:cxn>
              <a:cxn ang="0">
                <a:pos x="0" y="258"/>
              </a:cxn>
            </a:cxnLst>
            <a:rect l="0" t="0" r="r" b="b"/>
            <a:pathLst>
              <a:path w="24" h="258">
                <a:moveTo>
                  <a:pt x="0" y="258"/>
                </a:moveTo>
                <a:lnTo>
                  <a:pt x="6" y="258"/>
                </a:lnTo>
                <a:lnTo>
                  <a:pt x="24" y="0"/>
                </a:lnTo>
                <a:lnTo>
                  <a:pt x="18" y="0"/>
                </a:lnTo>
                <a:lnTo>
                  <a:pt x="0" y="258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21" name="Rectangle 85"/>
          <p:cNvSpPr>
            <a:spLocks noChangeArrowheads="1"/>
          </p:cNvSpPr>
          <p:nvPr/>
        </p:nvSpPr>
        <p:spPr bwMode="auto">
          <a:xfrm>
            <a:off x="2971800" y="2078038"/>
            <a:ext cx="4445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00" i="1">
                <a:solidFill>
                  <a:srgbClr val="000000"/>
                </a:solidFill>
              </a:rPr>
              <a:t>s</a:t>
            </a:r>
            <a:endParaRPr lang="en-US" sz="4400" i="1">
              <a:solidFill>
                <a:srgbClr val="000099"/>
              </a:solidFill>
            </a:endParaRPr>
          </a:p>
        </p:txBody>
      </p:sp>
      <p:sp>
        <p:nvSpPr>
          <p:cNvPr id="244822" name="Rectangle 86"/>
          <p:cNvSpPr>
            <a:spLocks noChangeArrowheads="1"/>
          </p:cNvSpPr>
          <p:nvPr/>
        </p:nvSpPr>
        <p:spPr bwMode="auto">
          <a:xfrm>
            <a:off x="4676775" y="5203825"/>
            <a:ext cx="508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00" i="1">
                <a:solidFill>
                  <a:srgbClr val="000000"/>
                </a:solidFill>
                <a:latin typeface="Times" pitchFamily="18" charset="0"/>
              </a:rPr>
              <a:t>y</a:t>
            </a:r>
            <a:endParaRPr lang="en-US" sz="4400" i="1">
              <a:solidFill>
                <a:srgbClr val="000099"/>
              </a:solidFill>
            </a:endParaRPr>
          </a:p>
        </p:txBody>
      </p:sp>
      <p:sp>
        <p:nvSpPr>
          <p:cNvPr id="244823" name="Rectangle 87"/>
          <p:cNvSpPr>
            <a:spLocks noChangeArrowheads="1"/>
          </p:cNvSpPr>
          <p:nvPr/>
        </p:nvSpPr>
        <p:spPr bwMode="auto">
          <a:xfrm>
            <a:off x="4733925" y="5270500"/>
            <a:ext cx="44450" cy="10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i="1">
                <a:solidFill>
                  <a:srgbClr val="000000"/>
                </a:solidFill>
                <a:latin typeface="Times" pitchFamily="18" charset="0"/>
              </a:rPr>
              <a:t>1</a:t>
            </a:r>
            <a:endParaRPr lang="en-US" sz="4400" i="1">
              <a:solidFill>
                <a:srgbClr val="000099"/>
              </a:solidFill>
            </a:endParaRPr>
          </a:p>
        </p:txBody>
      </p:sp>
      <p:sp>
        <p:nvSpPr>
          <p:cNvPr id="244824" name="Rectangle 88"/>
          <p:cNvSpPr>
            <a:spLocks noChangeArrowheads="1"/>
          </p:cNvSpPr>
          <p:nvPr/>
        </p:nvSpPr>
        <p:spPr bwMode="auto">
          <a:xfrm>
            <a:off x="4676775" y="4946650"/>
            <a:ext cx="508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00" i="1">
                <a:solidFill>
                  <a:srgbClr val="000000"/>
                </a:solidFill>
                <a:latin typeface="Times" pitchFamily="18" charset="0"/>
              </a:rPr>
              <a:t>y</a:t>
            </a:r>
            <a:endParaRPr lang="en-US" sz="4400" i="1">
              <a:solidFill>
                <a:srgbClr val="000099"/>
              </a:solidFill>
            </a:endParaRPr>
          </a:p>
        </p:txBody>
      </p:sp>
      <p:sp>
        <p:nvSpPr>
          <p:cNvPr id="244825" name="Rectangle 89"/>
          <p:cNvSpPr>
            <a:spLocks noChangeArrowheads="1"/>
          </p:cNvSpPr>
          <p:nvPr/>
        </p:nvSpPr>
        <p:spPr bwMode="auto">
          <a:xfrm>
            <a:off x="4733925" y="5013325"/>
            <a:ext cx="44450" cy="10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i="1">
                <a:solidFill>
                  <a:srgbClr val="000000"/>
                </a:solidFill>
                <a:latin typeface="Times" pitchFamily="18" charset="0"/>
              </a:rPr>
              <a:t>2</a:t>
            </a:r>
            <a:endParaRPr lang="en-US" sz="4400" i="1">
              <a:solidFill>
                <a:srgbClr val="000099"/>
              </a:solidFill>
            </a:endParaRPr>
          </a:p>
        </p:txBody>
      </p:sp>
      <p:sp>
        <p:nvSpPr>
          <p:cNvPr id="244826" name="Rectangle 90"/>
          <p:cNvSpPr>
            <a:spLocks noChangeArrowheads="1"/>
          </p:cNvSpPr>
          <p:nvPr/>
        </p:nvSpPr>
        <p:spPr bwMode="auto">
          <a:xfrm>
            <a:off x="4676775" y="4173538"/>
            <a:ext cx="5715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00">
                <a:solidFill>
                  <a:srgbClr val="000000"/>
                </a:solidFill>
                <a:latin typeface="Times" pitchFamily="18" charset="0"/>
              </a:rPr>
              <a:t>y</a:t>
            </a:r>
            <a:endParaRPr lang="en-US" sz="4400" i="1">
              <a:solidFill>
                <a:srgbClr val="000099"/>
              </a:solidFill>
            </a:endParaRPr>
          </a:p>
        </p:txBody>
      </p:sp>
      <p:sp>
        <p:nvSpPr>
          <p:cNvPr id="244827" name="Rectangle 91"/>
          <p:cNvSpPr>
            <a:spLocks noChangeArrowheads="1"/>
          </p:cNvSpPr>
          <p:nvPr/>
        </p:nvSpPr>
        <p:spPr bwMode="auto">
          <a:xfrm>
            <a:off x="4733925" y="4221163"/>
            <a:ext cx="25400" cy="10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>
                <a:solidFill>
                  <a:srgbClr val="000000"/>
                </a:solidFill>
                <a:latin typeface="Times" pitchFamily="18" charset="0"/>
              </a:rPr>
              <a:t>i</a:t>
            </a:r>
            <a:endParaRPr lang="en-US" sz="4400" i="1">
              <a:solidFill>
                <a:srgbClr val="000099"/>
              </a:solidFill>
            </a:endParaRPr>
          </a:p>
        </p:txBody>
      </p:sp>
      <p:sp>
        <p:nvSpPr>
          <p:cNvPr id="244828" name="Rectangle 92"/>
          <p:cNvSpPr>
            <a:spLocks noChangeArrowheads="1"/>
          </p:cNvSpPr>
          <p:nvPr/>
        </p:nvSpPr>
        <p:spPr bwMode="auto">
          <a:xfrm>
            <a:off x="4676775" y="3763963"/>
            <a:ext cx="5715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00">
                <a:solidFill>
                  <a:srgbClr val="000000"/>
                </a:solidFill>
                <a:latin typeface="Times" pitchFamily="18" charset="0"/>
              </a:rPr>
              <a:t>y</a:t>
            </a:r>
            <a:endParaRPr lang="en-US" sz="4400" i="1">
              <a:solidFill>
                <a:srgbClr val="000099"/>
              </a:solidFill>
            </a:endParaRPr>
          </a:p>
        </p:txBody>
      </p:sp>
      <p:sp>
        <p:nvSpPr>
          <p:cNvPr id="244829" name="Rectangle 93"/>
          <p:cNvSpPr>
            <a:spLocks noChangeArrowheads="1"/>
          </p:cNvSpPr>
          <p:nvPr/>
        </p:nvSpPr>
        <p:spPr bwMode="auto">
          <a:xfrm>
            <a:off x="4733925" y="3811588"/>
            <a:ext cx="79375" cy="10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>
                <a:solidFill>
                  <a:srgbClr val="000000"/>
                </a:solidFill>
                <a:latin typeface="Times" pitchFamily="18" charset="0"/>
              </a:rPr>
              <a:t>M</a:t>
            </a:r>
            <a:endParaRPr lang="en-US" sz="4400" i="1">
              <a:solidFill>
                <a:srgbClr val="000099"/>
              </a:solidFill>
            </a:endParaRPr>
          </a:p>
        </p:txBody>
      </p:sp>
      <p:sp>
        <p:nvSpPr>
          <p:cNvPr id="244830" name="Rectangle 94"/>
          <p:cNvSpPr>
            <a:spLocks noChangeArrowheads="1"/>
          </p:cNvSpPr>
          <p:nvPr/>
        </p:nvSpPr>
        <p:spPr bwMode="auto">
          <a:xfrm>
            <a:off x="4848225" y="3840163"/>
            <a:ext cx="1588" cy="95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31" name="Rectangle 95"/>
          <p:cNvSpPr>
            <a:spLocks noChangeArrowheads="1"/>
          </p:cNvSpPr>
          <p:nvPr/>
        </p:nvSpPr>
        <p:spPr bwMode="auto">
          <a:xfrm>
            <a:off x="4933950" y="3840163"/>
            <a:ext cx="1588" cy="95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32" name="Rectangle 96"/>
          <p:cNvSpPr>
            <a:spLocks noChangeArrowheads="1"/>
          </p:cNvSpPr>
          <p:nvPr/>
        </p:nvSpPr>
        <p:spPr bwMode="auto">
          <a:xfrm>
            <a:off x="4848225" y="3840163"/>
            <a:ext cx="85725" cy="95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33" name="Rectangle 97"/>
          <p:cNvSpPr>
            <a:spLocks noChangeArrowheads="1"/>
          </p:cNvSpPr>
          <p:nvPr/>
        </p:nvSpPr>
        <p:spPr bwMode="auto">
          <a:xfrm>
            <a:off x="4933950" y="3754438"/>
            <a:ext cx="95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34" name="Rectangle 98"/>
          <p:cNvSpPr>
            <a:spLocks noChangeArrowheads="1"/>
          </p:cNvSpPr>
          <p:nvPr/>
        </p:nvSpPr>
        <p:spPr bwMode="auto">
          <a:xfrm>
            <a:off x="4933950" y="5470525"/>
            <a:ext cx="95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35" name="Rectangle 99"/>
          <p:cNvSpPr>
            <a:spLocks noChangeArrowheads="1"/>
          </p:cNvSpPr>
          <p:nvPr/>
        </p:nvSpPr>
        <p:spPr bwMode="auto">
          <a:xfrm>
            <a:off x="4933950" y="3754438"/>
            <a:ext cx="9525" cy="17160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36" name="Rectangle 100"/>
          <p:cNvSpPr>
            <a:spLocks noChangeArrowheads="1"/>
          </p:cNvSpPr>
          <p:nvPr/>
        </p:nvSpPr>
        <p:spPr bwMode="auto">
          <a:xfrm>
            <a:off x="4933950" y="5470525"/>
            <a:ext cx="1588" cy="95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37" name="Rectangle 101"/>
          <p:cNvSpPr>
            <a:spLocks noChangeArrowheads="1"/>
          </p:cNvSpPr>
          <p:nvPr/>
        </p:nvSpPr>
        <p:spPr bwMode="auto">
          <a:xfrm>
            <a:off x="7077075" y="5470525"/>
            <a:ext cx="1588" cy="95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38" name="Rectangle 102"/>
          <p:cNvSpPr>
            <a:spLocks noChangeArrowheads="1"/>
          </p:cNvSpPr>
          <p:nvPr/>
        </p:nvSpPr>
        <p:spPr bwMode="auto">
          <a:xfrm>
            <a:off x="4933950" y="5470525"/>
            <a:ext cx="2143125" cy="95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39" name="Rectangle 103"/>
          <p:cNvSpPr>
            <a:spLocks noChangeArrowheads="1"/>
          </p:cNvSpPr>
          <p:nvPr/>
        </p:nvSpPr>
        <p:spPr bwMode="auto">
          <a:xfrm>
            <a:off x="4848225" y="4268788"/>
            <a:ext cx="1588" cy="95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40" name="Rectangle 104"/>
          <p:cNvSpPr>
            <a:spLocks noChangeArrowheads="1"/>
          </p:cNvSpPr>
          <p:nvPr/>
        </p:nvSpPr>
        <p:spPr bwMode="auto">
          <a:xfrm>
            <a:off x="4933950" y="4268788"/>
            <a:ext cx="1588" cy="95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41" name="Rectangle 105"/>
          <p:cNvSpPr>
            <a:spLocks noChangeArrowheads="1"/>
          </p:cNvSpPr>
          <p:nvPr/>
        </p:nvSpPr>
        <p:spPr bwMode="auto">
          <a:xfrm>
            <a:off x="4848225" y="4268788"/>
            <a:ext cx="85725" cy="95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42" name="Rectangle 106"/>
          <p:cNvSpPr>
            <a:spLocks noChangeArrowheads="1"/>
          </p:cNvSpPr>
          <p:nvPr/>
        </p:nvSpPr>
        <p:spPr bwMode="auto">
          <a:xfrm>
            <a:off x="4848225" y="5041900"/>
            <a:ext cx="1588" cy="95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43" name="Rectangle 107"/>
          <p:cNvSpPr>
            <a:spLocks noChangeArrowheads="1"/>
          </p:cNvSpPr>
          <p:nvPr/>
        </p:nvSpPr>
        <p:spPr bwMode="auto">
          <a:xfrm>
            <a:off x="4933950" y="5041900"/>
            <a:ext cx="1588" cy="95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44" name="Rectangle 108"/>
          <p:cNvSpPr>
            <a:spLocks noChangeArrowheads="1"/>
          </p:cNvSpPr>
          <p:nvPr/>
        </p:nvSpPr>
        <p:spPr bwMode="auto">
          <a:xfrm>
            <a:off x="4848225" y="5041900"/>
            <a:ext cx="85725" cy="95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45" name="Rectangle 109"/>
          <p:cNvSpPr>
            <a:spLocks noChangeArrowheads="1"/>
          </p:cNvSpPr>
          <p:nvPr/>
        </p:nvSpPr>
        <p:spPr bwMode="auto">
          <a:xfrm>
            <a:off x="4848225" y="5299075"/>
            <a:ext cx="1588" cy="95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46" name="Rectangle 110"/>
          <p:cNvSpPr>
            <a:spLocks noChangeArrowheads="1"/>
          </p:cNvSpPr>
          <p:nvPr/>
        </p:nvSpPr>
        <p:spPr bwMode="auto">
          <a:xfrm>
            <a:off x="4933950" y="5299075"/>
            <a:ext cx="1588" cy="95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47" name="Rectangle 111"/>
          <p:cNvSpPr>
            <a:spLocks noChangeArrowheads="1"/>
          </p:cNvSpPr>
          <p:nvPr/>
        </p:nvSpPr>
        <p:spPr bwMode="auto">
          <a:xfrm>
            <a:off x="4848225" y="5299075"/>
            <a:ext cx="85725" cy="95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48" name="Rectangle 112"/>
          <p:cNvSpPr>
            <a:spLocks noChangeArrowheads="1"/>
          </p:cNvSpPr>
          <p:nvPr/>
        </p:nvSpPr>
        <p:spPr bwMode="auto">
          <a:xfrm>
            <a:off x="4933950" y="5299075"/>
            <a:ext cx="1588" cy="95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49" name="Rectangle 113"/>
          <p:cNvSpPr>
            <a:spLocks noChangeArrowheads="1"/>
          </p:cNvSpPr>
          <p:nvPr/>
        </p:nvSpPr>
        <p:spPr bwMode="auto">
          <a:xfrm>
            <a:off x="5172075" y="5299075"/>
            <a:ext cx="1588" cy="95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50" name="Rectangle 114"/>
          <p:cNvSpPr>
            <a:spLocks noChangeArrowheads="1"/>
          </p:cNvSpPr>
          <p:nvPr/>
        </p:nvSpPr>
        <p:spPr bwMode="auto">
          <a:xfrm>
            <a:off x="4933950" y="5299075"/>
            <a:ext cx="238125" cy="95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51" name="Rectangle 115"/>
          <p:cNvSpPr>
            <a:spLocks noChangeArrowheads="1"/>
          </p:cNvSpPr>
          <p:nvPr/>
        </p:nvSpPr>
        <p:spPr bwMode="auto">
          <a:xfrm>
            <a:off x="5162550" y="5365750"/>
            <a:ext cx="9525" cy="95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52" name="Freeform 116"/>
          <p:cNvSpPr>
            <a:spLocks/>
          </p:cNvSpPr>
          <p:nvPr/>
        </p:nvSpPr>
        <p:spPr bwMode="auto">
          <a:xfrm>
            <a:off x="5133975" y="5365750"/>
            <a:ext cx="57150" cy="95250"/>
          </a:xfrm>
          <a:custGeom>
            <a:avLst/>
            <a:gdLst/>
            <a:ahLst/>
            <a:cxnLst>
              <a:cxn ang="0">
                <a:pos x="24" y="6"/>
              </a:cxn>
              <a:cxn ang="0">
                <a:pos x="36" y="0"/>
              </a:cxn>
              <a:cxn ang="0">
                <a:pos x="36" y="0"/>
              </a:cxn>
              <a:cxn ang="0">
                <a:pos x="36" y="0"/>
              </a:cxn>
              <a:cxn ang="0">
                <a:pos x="24" y="60"/>
              </a:cxn>
              <a:cxn ang="0">
                <a:pos x="18" y="60"/>
              </a:cxn>
              <a:cxn ang="0">
                <a:pos x="18" y="60"/>
              </a:cxn>
              <a:cxn ang="0">
                <a:pos x="0" y="0"/>
              </a:cxn>
              <a:cxn ang="0">
                <a:pos x="0" y="0"/>
              </a:cxn>
              <a:cxn ang="0">
                <a:pos x="6" y="0"/>
              </a:cxn>
              <a:cxn ang="0">
                <a:pos x="6" y="0"/>
              </a:cxn>
              <a:cxn ang="0">
                <a:pos x="24" y="60"/>
              </a:cxn>
              <a:cxn ang="0">
                <a:pos x="24" y="60"/>
              </a:cxn>
              <a:cxn ang="0">
                <a:pos x="18" y="60"/>
              </a:cxn>
              <a:cxn ang="0">
                <a:pos x="30" y="0"/>
              </a:cxn>
              <a:cxn ang="0">
                <a:pos x="36" y="0"/>
              </a:cxn>
              <a:cxn ang="0">
                <a:pos x="36" y="6"/>
              </a:cxn>
              <a:cxn ang="0">
                <a:pos x="24" y="12"/>
              </a:cxn>
              <a:cxn ang="0">
                <a:pos x="24" y="6"/>
              </a:cxn>
            </a:cxnLst>
            <a:rect l="0" t="0" r="r" b="b"/>
            <a:pathLst>
              <a:path w="36" h="60">
                <a:moveTo>
                  <a:pt x="24" y="6"/>
                </a:move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24" y="60"/>
                </a:lnTo>
                <a:lnTo>
                  <a:pt x="18" y="60"/>
                </a:lnTo>
                <a:lnTo>
                  <a:pt x="18" y="60"/>
                </a:lnTo>
                <a:lnTo>
                  <a:pt x="0" y="0"/>
                </a:lnTo>
                <a:lnTo>
                  <a:pt x="0" y="0"/>
                </a:lnTo>
                <a:lnTo>
                  <a:pt x="6" y="0"/>
                </a:lnTo>
                <a:lnTo>
                  <a:pt x="6" y="0"/>
                </a:lnTo>
                <a:lnTo>
                  <a:pt x="24" y="60"/>
                </a:lnTo>
                <a:lnTo>
                  <a:pt x="24" y="60"/>
                </a:lnTo>
                <a:lnTo>
                  <a:pt x="18" y="60"/>
                </a:lnTo>
                <a:lnTo>
                  <a:pt x="30" y="0"/>
                </a:lnTo>
                <a:lnTo>
                  <a:pt x="36" y="0"/>
                </a:lnTo>
                <a:lnTo>
                  <a:pt x="36" y="6"/>
                </a:lnTo>
                <a:lnTo>
                  <a:pt x="24" y="12"/>
                </a:lnTo>
                <a:lnTo>
                  <a:pt x="24" y="6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53" name="Freeform 117"/>
          <p:cNvSpPr>
            <a:spLocks/>
          </p:cNvSpPr>
          <p:nvPr/>
        </p:nvSpPr>
        <p:spPr bwMode="auto">
          <a:xfrm>
            <a:off x="5143500" y="5365750"/>
            <a:ext cx="28575" cy="190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8" y="6"/>
              </a:cxn>
              <a:cxn ang="0">
                <a:pos x="18" y="12"/>
              </a:cxn>
              <a:cxn ang="0">
                <a:pos x="18" y="12"/>
              </a:cxn>
              <a:cxn ang="0">
                <a:pos x="18" y="12"/>
              </a:cxn>
              <a:cxn ang="0">
                <a:pos x="0" y="6"/>
              </a:cxn>
              <a:cxn ang="0">
                <a:pos x="0" y="0"/>
              </a:cxn>
            </a:cxnLst>
            <a:rect l="0" t="0" r="r" b="b"/>
            <a:pathLst>
              <a:path w="18" h="12">
                <a:moveTo>
                  <a:pt x="0" y="0"/>
                </a:moveTo>
                <a:lnTo>
                  <a:pt x="18" y="6"/>
                </a:lnTo>
                <a:lnTo>
                  <a:pt x="18" y="12"/>
                </a:lnTo>
                <a:lnTo>
                  <a:pt x="18" y="12"/>
                </a:lnTo>
                <a:lnTo>
                  <a:pt x="18" y="12"/>
                </a:lnTo>
                <a:lnTo>
                  <a:pt x="0" y="6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54" name="Freeform 118"/>
          <p:cNvSpPr>
            <a:spLocks/>
          </p:cNvSpPr>
          <p:nvPr/>
        </p:nvSpPr>
        <p:spPr bwMode="auto">
          <a:xfrm>
            <a:off x="5143500" y="5365750"/>
            <a:ext cx="47625" cy="95250"/>
          </a:xfrm>
          <a:custGeom>
            <a:avLst/>
            <a:gdLst/>
            <a:ahLst/>
            <a:cxnLst>
              <a:cxn ang="0">
                <a:pos x="18" y="6"/>
              </a:cxn>
              <a:cxn ang="0">
                <a:pos x="30" y="0"/>
              </a:cxn>
              <a:cxn ang="0">
                <a:pos x="18" y="60"/>
              </a:cxn>
              <a:cxn ang="0">
                <a:pos x="0" y="0"/>
              </a:cxn>
              <a:cxn ang="0">
                <a:pos x="18" y="6"/>
              </a:cxn>
            </a:cxnLst>
            <a:rect l="0" t="0" r="r" b="b"/>
            <a:pathLst>
              <a:path w="30" h="60">
                <a:moveTo>
                  <a:pt x="18" y="6"/>
                </a:moveTo>
                <a:lnTo>
                  <a:pt x="30" y="0"/>
                </a:lnTo>
                <a:lnTo>
                  <a:pt x="18" y="60"/>
                </a:lnTo>
                <a:lnTo>
                  <a:pt x="0" y="0"/>
                </a:lnTo>
                <a:lnTo>
                  <a:pt x="18" y="6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55" name="Rectangle 119"/>
          <p:cNvSpPr>
            <a:spLocks noChangeArrowheads="1"/>
          </p:cNvSpPr>
          <p:nvPr/>
        </p:nvSpPr>
        <p:spPr bwMode="auto">
          <a:xfrm>
            <a:off x="5172075" y="5308600"/>
            <a:ext cx="95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56" name="Rectangle 120"/>
          <p:cNvSpPr>
            <a:spLocks noChangeArrowheads="1"/>
          </p:cNvSpPr>
          <p:nvPr/>
        </p:nvSpPr>
        <p:spPr bwMode="auto">
          <a:xfrm>
            <a:off x="5172075" y="5365750"/>
            <a:ext cx="95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57" name="Rectangle 121"/>
          <p:cNvSpPr>
            <a:spLocks noChangeArrowheads="1"/>
          </p:cNvSpPr>
          <p:nvPr/>
        </p:nvSpPr>
        <p:spPr bwMode="auto">
          <a:xfrm>
            <a:off x="5172075" y="5308600"/>
            <a:ext cx="9525" cy="571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58" name="Rectangle 122"/>
          <p:cNvSpPr>
            <a:spLocks noChangeArrowheads="1"/>
          </p:cNvSpPr>
          <p:nvPr/>
        </p:nvSpPr>
        <p:spPr bwMode="auto">
          <a:xfrm>
            <a:off x="4943475" y="5051425"/>
            <a:ext cx="1588" cy="95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59" name="Rectangle 123"/>
          <p:cNvSpPr>
            <a:spLocks noChangeArrowheads="1"/>
          </p:cNvSpPr>
          <p:nvPr/>
        </p:nvSpPr>
        <p:spPr bwMode="auto">
          <a:xfrm>
            <a:off x="5305425" y="5041900"/>
            <a:ext cx="1588" cy="95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60" name="Freeform 124"/>
          <p:cNvSpPr>
            <a:spLocks/>
          </p:cNvSpPr>
          <p:nvPr/>
        </p:nvSpPr>
        <p:spPr bwMode="auto">
          <a:xfrm>
            <a:off x="4943475" y="5041900"/>
            <a:ext cx="361950" cy="19050"/>
          </a:xfrm>
          <a:custGeom>
            <a:avLst/>
            <a:gdLst/>
            <a:ahLst/>
            <a:cxnLst>
              <a:cxn ang="0">
                <a:pos x="0" y="6"/>
              </a:cxn>
              <a:cxn ang="0">
                <a:pos x="0" y="12"/>
              </a:cxn>
              <a:cxn ang="0">
                <a:pos x="228" y="6"/>
              </a:cxn>
              <a:cxn ang="0">
                <a:pos x="228" y="0"/>
              </a:cxn>
              <a:cxn ang="0">
                <a:pos x="0" y="6"/>
              </a:cxn>
            </a:cxnLst>
            <a:rect l="0" t="0" r="r" b="b"/>
            <a:pathLst>
              <a:path w="228" h="12">
                <a:moveTo>
                  <a:pt x="0" y="6"/>
                </a:moveTo>
                <a:lnTo>
                  <a:pt x="0" y="12"/>
                </a:lnTo>
                <a:lnTo>
                  <a:pt x="228" y="6"/>
                </a:lnTo>
                <a:lnTo>
                  <a:pt x="228" y="0"/>
                </a:lnTo>
                <a:lnTo>
                  <a:pt x="0" y="6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61" name="Rectangle 125"/>
          <p:cNvSpPr>
            <a:spLocks noChangeArrowheads="1"/>
          </p:cNvSpPr>
          <p:nvPr/>
        </p:nvSpPr>
        <p:spPr bwMode="auto">
          <a:xfrm>
            <a:off x="5295900" y="5365750"/>
            <a:ext cx="9525" cy="95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62" name="Freeform 126"/>
          <p:cNvSpPr>
            <a:spLocks/>
          </p:cNvSpPr>
          <p:nvPr/>
        </p:nvSpPr>
        <p:spPr bwMode="auto">
          <a:xfrm>
            <a:off x="5276850" y="5356225"/>
            <a:ext cx="57150" cy="104775"/>
          </a:xfrm>
          <a:custGeom>
            <a:avLst/>
            <a:gdLst/>
            <a:ahLst/>
            <a:cxnLst>
              <a:cxn ang="0">
                <a:pos x="18" y="12"/>
              </a:cxn>
              <a:cxn ang="0">
                <a:pos x="36" y="6"/>
              </a:cxn>
              <a:cxn ang="0">
                <a:pos x="36" y="6"/>
              </a:cxn>
              <a:cxn ang="0">
                <a:pos x="36" y="6"/>
              </a:cxn>
              <a:cxn ang="0">
                <a:pos x="18" y="66"/>
              </a:cxn>
              <a:cxn ang="0">
                <a:pos x="12" y="66"/>
              </a:cxn>
              <a:cxn ang="0">
                <a:pos x="12" y="66"/>
              </a:cxn>
              <a:cxn ang="0">
                <a:pos x="0" y="6"/>
              </a:cxn>
              <a:cxn ang="0">
                <a:pos x="0" y="0"/>
              </a:cxn>
              <a:cxn ang="0">
                <a:pos x="6" y="6"/>
              </a:cxn>
              <a:cxn ang="0">
                <a:pos x="6" y="6"/>
              </a:cxn>
              <a:cxn ang="0">
                <a:pos x="18" y="66"/>
              </a:cxn>
              <a:cxn ang="0">
                <a:pos x="18" y="66"/>
              </a:cxn>
              <a:cxn ang="0">
                <a:pos x="12" y="66"/>
              </a:cxn>
              <a:cxn ang="0">
                <a:pos x="30" y="6"/>
              </a:cxn>
              <a:cxn ang="0">
                <a:pos x="36" y="6"/>
              </a:cxn>
              <a:cxn ang="0">
                <a:pos x="36" y="12"/>
              </a:cxn>
              <a:cxn ang="0">
                <a:pos x="18" y="18"/>
              </a:cxn>
              <a:cxn ang="0">
                <a:pos x="18" y="12"/>
              </a:cxn>
            </a:cxnLst>
            <a:rect l="0" t="0" r="r" b="b"/>
            <a:pathLst>
              <a:path w="36" h="66">
                <a:moveTo>
                  <a:pt x="18" y="12"/>
                </a:moveTo>
                <a:lnTo>
                  <a:pt x="36" y="6"/>
                </a:lnTo>
                <a:lnTo>
                  <a:pt x="36" y="6"/>
                </a:lnTo>
                <a:lnTo>
                  <a:pt x="36" y="6"/>
                </a:lnTo>
                <a:lnTo>
                  <a:pt x="18" y="66"/>
                </a:lnTo>
                <a:lnTo>
                  <a:pt x="12" y="66"/>
                </a:lnTo>
                <a:lnTo>
                  <a:pt x="12" y="66"/>
                </a:lnTo>
                <a:lnTo>
                  <a:pt x="0" y="6"/>
                </a:lnTo>
                <a:lnTo>
                  <a:pt x="0" y="0"/>
                </a:lnTo>
                <a:lnTo>
                  <a:pt x="6" y="6"/>
                </a:lnTo>
                <a:lnTo>
                  <a:pt x="6" y="6"/>
                </a:lnTo>
                <a:lnTo>
                  <a:pt x="18" y="66"/>
                </a:lnTo>
                <a:lnTo>
                  <a:pt x="18" y="66"/>
                </a:lnTo>
                <a:lnTo>
                  <a:pt x="12" y="66"/>
                </a:lnTo>
                <a:lnTo>
                  <a:pt x="30" y="6"/>
                </a:lnTo>
                <a:lnTo>
                  <a:pt x="36" y="6"/>
                </a:lnTo>
                <a:lnTo>
                  <a:pt x="36" y="12"/>
                </a:lnTo>
                <a:lnTo>
                  <a:pt x="18" y="18"/>
                </a:lnTo>
                <a:lnTo>
                  <a:pt x="18" y="12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63" name="Freeform 127"/>
          <p:cNvSpPr>
            <a:spLocks/>
          </p:cNvSpPr>
          <p:nvPr/>
        </p:nvSpPr>
        <p:spPr bwMode="auto">
          <a:xfrm>
            <a:off x="5286375" y="5365750"/>
            <a:ext cx="19050" cy="190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" y="6"/>
              </a:cxn>
              <a:cxn ang="0">
                <a:pos x="12" y="12"/>
              </a:cxn>
              <a:cxn ang="0">
                <a:pos x="12" y="12"/>
              </a:cxn>
              <a:cxn ang="0">
                <a:pos x="12" y="12"/>
              </a:cxn>
              <a:cxn ang="0">
                <a:pos x="0" y="6"/>
              </a:cxn>
              <a:cxn ang="0">
                <a:pos x="0" y="0"/>
              </a:cxn>
            </a:cxnLst>
            <a:rect l="0" t="0" r="r" b="b"/>
            <a:pathLst>
              <a:path w="12" h="12">
                <a:moveTo>
                  <a:pt x="0" y="0"/>
                </a:moveTo>
                <a:lnTo>
                  <a:pt x="12" y="6"/>
                </a:lnTo>
                <a:lnTo>
                  <a:pt x="12" y="12"/>
                </a:lnTo>
                <a:lnTo>
                  <a:pt x="12" y="12"/>
                </a:lnTo>
                <a:lnTo>
                  <a:pt x="12" y="12"/>
                </a:lnTo>
                <a:lnTo>
                  <a:pt x="0" y="6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64" name="Freeform 128"/>
          <p:cNvSpPr>
            <a:spLocks/>
          </p:cNvSpPr>
          <p:nvPr/>
        </p:nvSpPr>
        <p:spPr bwMode="auto">
          <a:xfrm>
            <a:off x="5286375" y="5365750"/>
            <a:ext cx="47625" cy="95250"/>
          </a:xfrm>
          <a:custGeom>
            <a:avLst/>
            <a:gdLst/>
            <a:ahLst/>
            <a:cxnLst>
              <a:cxn ang="0">
                <a:pos x="12" y="6"/>
              </a:cxn>
              <a:cxn ang="0">
                <a:pos x="30" y="0"/>
              </a:cxn>
              <a:cxn ang="0">
                <a:pos x="12" y="60"/>
              </a:cxn>
              <a:cxn ang="0">
                <a:pos x="0" y="0"/>
              </a:cxn>
              <a:cxn ang="0">
                <a:pos x="12" y="6"/>
              </a:cxn>
            </a:cxnLst>
            <a:rect l="0" t="0" r="r" b="b"/>
            <a:pathLst>
              <a:path w="30" h="60">
                <a:moveTo>
                  <a:pt x="12" y="6"/>
                </a:moveTo>
                <a:lnTo>
                  <a:pt x="30" y="0"/>
                </a:lnTo>
                <a:lnTo>
                  <a:pt x="12" y="60"/>
                </a:lnTo>
                <a:lnTo>
                  <a:pt x="0" y="0"/>
                </a:lnTo>
                <a:lnTo>
                  <a:pt x="12" y="6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65" name="Rectangle 129"/>
          <p:cNvSpPr>
            <a:spLocks noChangeArrowheads="1"/>
          </p:cNvSpPr>
          <p:nvPr/>
        </p:nvSpPr>
        <p:spPr bwMode="auto">
          <a:xfrm>
            <a:off x="5305425" y="5041900"/>
            <a:ext cx="95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66" name="Rectangle 130"/>
          <p:cNvSpPr>
            <a:spLocks noChangeArrowheads="1"/>
          </p:cNvSpPr>
          <p:nvPr/>
        </p:nvSpPr>
        <p:spPr bwMode="auto">
          <a:xfrm>
            <a:off x="5305425" y="5365750"/>
            <a:ext cx="95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67" name="Rectangle 131"/>
          <p:cNvSpPr>
            <a:spLocks noChangeArrowheads="1"/>
          </p:cNvSpPr>
          <p:nvPr/>
        </p:nvSpPr>
        <p:spPr bwMode="auto">
          <a:xfrm>
            <a:off x="5305425" y="5041900"/>
            <a:ext cx="9525" cy="3238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68" name="Rectangle 132"/>
          <p:cNvSpPr>
            <a:spLocks noChangeArrowheads="1"/>
          </p:cNvSpPr>
          <p:nvPr/>
        </p:nvSpPr>
        <p:spPr bwMode="auto">
          <a:xfrm>
            <a:off x="4762500" y="4516438"/>
            <a:ext cx="28575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00" i="1">
                <a:solidFill>
                  <a:srgbClr val="000000"/>
                </a:solidFill>
                <a:latin typeface="Times" pitchFamily="18" charset="0"/>
              </a:rPr>
              <a:t>.</a:t>
            </a:r>
            <a:endParaRPr lang="en-US" sz="4400" i="1">
              <a:solidFill>
                <a:srgbClr val="000099"/>
              </a:solidFill>
            </a:endParaRPr>
          </a:p>
        </p:txBody>
      </p:sp>
      <p:sp>
        <p:nvSpPr>
          <p:cNvPr id="244869" name="Rectangle 133"/>
          <p:cNvSpPr>
            <a:spLocks noChangeArrowheads="1"/>
          </p:cNvSpPr>
          <p:nvPr/>
        </p:nvSpPr>
        <p:spPr bwMode="auto">
          <a:xfrm>
            <a:off x="4762500" y="4756150"/>
            <a:ext cx="28575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00" i="1">
                <a:solidFill>
                  <a:srgbClr val="000000"/>
                </a:solidFill>
                <a:latin typeface="Times" pitchFamily="18" charset="0"/>
              </a:rPr>
              <a:t>.</a:t>
            </a:r>
            <a:endParaRPr lang="en-US" sz="4400" i="1">
              <a:solidFill>
                <a:srgbClr val="000099"/>
              </a:solidFill>
            </a:endParaRPr>
          </a:p>
        </p:txBody>
      </p:sp>
      <p:sp>
        <p:nvSpPr>
          <p:cNvPr id="244870" name="Rectangle 134"/>
          <p:cNvSpPr>
            <a:spLocks noChangeArrowheads="1"/>
          </p:cNvSpPr>
          <p:nvPr/>
        </p:nvSpPr>
        <p:spPr bwMode="auto">
          <a:xfrm>
            <a:off x="4762500" y="4325938"/>
            <a:ext cx="28575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00" i="1">
                <a:solidFill>
                  <a:srgbClr val="000000"/>
                </a:solidFill>
                <a:latin typeface="Times" pitchFamily="18" charset="0"/>
              </a:rPr>
              <a:t>.</a:t>
            </a:r>
            <a:endParaRPr lang="en-US" sz="4400" i="1">
              <a:solidFill>
                <a:srgbClr val="000099"/>
              </a:solidFill>
            </a:endParaRPr>
          </a:p>
        </p:txBody>
      </p:sp>
      <p:sp>
        <p:nvSpPr>
          <p:cNvPr id="244871" name="Rectangle 135"/>
          <p:cNvSpPr>
            <a:spLocks noChangeArrowheads="1"/>
          </p:cNvSpPr>
          <p:nvPr/>
        </p:nvSpPr>
        <p:spPr bwMode="auto">
          <a:xfrm>
            <a:off x="4933950" y="4268788"/>
            <a:ext cx="1588" cy="95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72" name="Rectangle 136"/>
          <p:cNvSpPr>
            <a:spLocks noChangeArrowheads="1"/>
          </p:cNvSpPr>
          <p:nvPr/>
        </p:nvSpPr>
        <p:spPr bwMode="auto">
          <a:xfrm>
            <a:off x="6219825" y="4268788"/>
            <a:ext cx="1588" cy="95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73" name="Rectangle 137"/>
          <p:cNvSpPr>
            <a:spLocks noChangeArrowheads="1"/>
          </p:cNvSpPr>
          <p:nvPr/>
        </p:nvSpPr>
        <p:spPr bwMode="auto">
          <a:xfrm>
            <a:off x="4933950" y="4268788"/>
            <a:ext cx="1285875" cy="95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74" name="Rectangle 138"/>
          <p:cNvSpPr>
            <a:spLocks noChangeArrowheads="1"/>
          </p:cNvSpPr>
          <p:nvPr/>
        </p:nvSpPr>
        <p:spPr bwMode="auto">
          <a:xfrm>
            <a:off x="6210300" y="5365750"/>
            <a:ext cx="9525" cy="95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75" name="Freeform 139"/>
          <p:cNvSpPr>
            <a:spLocks/>
          </p:cNvSpPr>
          <p:nvPr/>
        </p:nvSpPr>
        <p:spPr bwMode="auto">
          <a:xfrm>
            <a:off x="6191250" y="5356225"/>
            <a:ext cx="57150" cy="104775"/>
          </a:xfrm>
          <a:custGeom>
            <a:avLst/>
            <a:gdLst/>
            <a:ahLst/>
            <a:cxnLst>
              <a:cxn ang="0">
                <a:pos x="18" y="12"/>
              </a:cxn>
              <a:cxn ang="0">
                <a:pos x="36" y="6"/>
              </a:cxn>
              <a:cxn ang="0">
                <a:pos x="36" y="6"/>
              </a:cxn>
              <a:cxn ang="0">
                <a:pos x="36" y="6"/>
              </a:cxn>
              <a:cxn ang="0">
                <a:pos x="18" y="66"/>
              </a:cxn>
              <a:cxn ang="0">
                <a:pos x="12" y="66"/>
              </a:cxn>
              <a:cxn ang="0">
                <a:pos x="12" y="66"/>
              </a:cxn>
              <a:cxn ang="0">
                <a:pos x="0" y="6"/>
              </a:cxn>
              <a:cxn ang="0">
                <a:pos x="0" y="0"/>
              </a:cxn>
              <a:cxn ang="0">
                <a:pos x="6" y="6"/>
              </a:cxn>
              <a:cxn ang="0">
                <a:pos x="6" y="6"/>
              </a:cxn>
              <a:cxn ang="0">
                <a:pos x="18" y="66"/>
              </a:cxn>
              <a:cxn ang="0">
                <a:pos x="18" y="66"/>
              </a:cxn>
              <a:cxn ang="0">
                <a:pos x="12" y="66"/>
              </a:cxn>
              <a:cxn ang="0">
                <a:pos x="30" y="6"/>
              </a:cxn>
              <a:cxn ang="0">
                <a:pos x="36" y="6"/>
              </a:cxn>
              <a:cxn ang="0">
                <a:pos x="36" y="12"/>
              </a:cxn>
              <a:cxn ang="0">
                <a:pos x="18" y="18"/>
              </a:cxn>
              <a:cxn ang="0">
                <a:pos x="18" y="12"/>
              </a:cxn>
            </a:cxnLst>
            <a:rect l="0" t="0" r="r" b="b"/>
            <a:pathLst>
              <a:path w="36" h="66">
                <a:moveTo>
                  <a:pt x="18" y="12"/>
                </a:moveTo>
                <a:lnTo>
                  <a:pt x="36" y="6"/>
                </a:lnTo>
                <a:lnTo>
                  <a:pt x="36" y="6"/>
                </a:lnTo>
                <a:lnTo>
                  <a:pt x="36" y="6"/>
                </a:lnTo>
                <a:lnTo>
                  <a:pt x="18" y="66"/>
                </a:lnTo>
                <a:lnTo>
                  <a:pt x="12" y="66"/>
                </a:lnTo>
                <a:lnTo>
                  <a:pt x="12" y="66"/>
                </a:lnTo>
                <a:lnTo>
                  <a:pt x="0" y="6"/>
                </a:lnTo>
                <a:lnTo>
                  <a:pt x="0" y="0"/>
                </a:lnTo>
                <a:lnTo>
                  <a:pt x="6" y="6"/>
                </a:lnTo>
                <a:lnTo>
                  <a:pt x="6" y="6"/>
                </a:lnTo>
                <a:lnTo>
                  <a:pt x="18" y="66"/>
                </a:lnTo>
                <a:lnTo>
                  <a:pt x="18" y="66"/>
                </a:lnTo>
                <a:lnTo>
                  <a:pt x="12" y="66"/>
                </a:lnTo>
                <a:lnTo>
                  <a:pt x="30" y="6"/>
                </a:lnTo>
                <a:lnTo>
                  <a:pt x="36" y="6"/>
                </a:lnTo>
                <a:lnTo>
                  <a:pt x="36" y="12"/>
                </a:lnTo>
                <a:lnTo>
                  <a:pt x="18" y="18"/>
                </a:lnTo>
                <a:lnTo>
                  <a:pt x="18" y="12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76" name="Freeform 140"/>
          <p:cNvSpPr>
            <a:spLocks/>
          </p:cNvSpPr>
          <p:nvPr/>
        </p:nvSpPr>
        <p:spPr bwMode="auto">
          <a:xfrm>
            <a:off x="6200775" y="5365750"/>
            <a:ext cx="19050" cy="190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" y="6"/>
              </a:cxn>
              <a:cxn ang="0">
                <a:pos x="12" y="12"/>
              </a:cxn>
              <a:cxn ang="0">
                <a:pos x="12" y="12"/>
              </a:cxn>
              <a:cxn ang="0">
                <a:pos x="12" y="12"/>
              </a:cxn>
              <a:cxn ang="0">
                <a:pos x="0" y="6"/>
              </a:cxn>
              <a:cxn ang="0">
                <a:pos x="0" y="0"/>
              </a:cxn>
            </a:cxnLst>
            <a:rect l="0" t="0" r="r" b="b"/>
            <a:pathLst>
              <a:path w="12" h="12">
                <a:moveTo>
                  <a:pt x="0" y="0"/>
                </a:moveTo>
                <a:lnTo>
                  <a:pt x="12" y="6"/>
                </a:lnTo>
                <a:lnTo>
                  <a:pt x="12" y="12"/>
                </a:lnTo>
                <a:lnTo>
                  <a:pt x="12" y="12"/>
                </a:lnTo>
                <a:lnTo>
                  <a:pt x="12" y="12"/>
                </a:lnTo>
                <a:lnTo>
                  <a:pt x="0" y="6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77" name="Freeform 141"/>
          <p:cNvSpPr>
            <a:spLocks/>
          </p:cNvSpPr>
          <p:nvPr/>
        </p:nvSpPr>
        <p:spPr bwMode="auto">
          <a:xfrm>
            <a:off x="6200775" y="5365750"/>
            <a:ext cx="47625" cy="95250"/>
          </a:xfrm>
          <a:custGeom>
            <a:avLst/>
            <a:gdLst/>
            <a:ahLst/>
            <a:cxnLst>
              <a:cxn ang="0">
                <a:pos x="12" y="6"/>
              </a:cxn>
              <a:cxn ang="0">
                <a:pos x="30" y="0"/>
              </a:cxn>
              <a:cxn ang="0">
                <a:pos x="12" y="60"/>
              </a:cxn>
              <a:cxn ang="0">
                <a:pos x="0" y="0"/>
              </a:cxn>
              <a:cxn ang="0">
                <a:pos x="12" y="6"/>
              </a:cxn>
            </a:cxnLst>
            <a:rect l="0" t="0" r="r" b="b"/>
            <a:pathLst>
              <a:path w="30" h="60">
                <a:moveTo>
                  <a:pt x="12" y="6"/>
                </a:moveTo>
                <a:lnTo>
                  <a:pt x="30" y="0"/>
                </a:lnTo>
                <a:lnTo>
                  <a:pt x="12" y="60"/>
                </a:lnTo>
                <a:lnTo>
                  <a:pt x="0" y="0"/>
                </a:lnTo>
                <a:lnTo>
                  <a:pt x="12" y="6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78" name="Rectangle 142"/>
          <p:cNvSpPr>
            <a:spLocks noChangeArrowheads="1"/>
          </p:cNvSpPr>
          <p:nvPr/>
        </p:nvSpPr>
        <p:spPr bwMode="auto">
          <a:xfrm>
            <a:off x="6219825" y="4268788"/>
            <a:ext cx="95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79" name="Rectangle 143"/>
          <p:cNvSpPr>
            <a:spLocks noChangeArrowheads="1"/>
          </p:cNvSpPr>
          <p:nvPr/>
        </p:nvSpPr>
        <p:spPr bwMode="auto">
          <a:xfrm>
            <a:off x="6219825" y="5365750"/>
            <a:ext cx="95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80" name="Rectangle 144"/>
          <p:cNvSpPr>
            <a:spLocks noChangeArrowheads="1"/>
          </p:cNvSpPr>
          <p:nvPr/>
        </p:nvSpPr>
        <p:spPr bwMode="auto">
          <a:xfrm>
            <a:off x="6219825" y="4268788"/>
            <a:ext cx="9525" cy="109696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81" name="Rectangle 145"/>
          <p:cNvSpPr>
            <a:spLocks noChangeArrowheads="1"/>
          </p:cNvSpPr>
          <p:nvPr/>
        </p:nvSpPr>
        <p:spPr bwMode="auto">
          <a:xfrm>
            <a:off x="4762500" y="4068763"/>
            <a:ext cx="28575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00" i="1">
                <a:solidFill>
                  <a:srgbClr val="000000"/>
                </a:solidFill>
                <a:latin typeface="Times" pitchFamily="18" charset="0"/>
              </a:rPr>
              <a:t>.</a:t>
            </a:r>
            <a:endParaRPr lang="en-US" sz="4400" i="1">
              <a:solidFill>
                <a:srgbClr val="000099"/>
              </a:solidFill>
            </a:endParaRPr>
          </a:p>
        </p:txBody>
      </p:sp>
      <p:sp>
        <p:nvSpPr>
          <p:cNvPr id="244882" name="Rectangle 146"/>
          <p:cNvSpPr>
            <a:spLocks noChangeArrowheads="1"/>
          </p:cNvSpPr>
          <p:nvPr/>
        </p:nvSpPr>
        <p:spPr bwMode="auto">
          <a:xfrm>
            <a:off x="4762500" y="3983038"/>
            <a:ext cx="28575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00" i="1">
                <a:solidFill>
                  <a:srgbClr val="000000"/>
                </a:solidFill>
                <a:latin typeface="Times" pitchFamily="18" charset="0"/>
              </a:rPr>
              <a:t>.</a:t>
            </a:r>
            <a:endParaRPr lang="en-US" sz="4400" i="1">
              <a:solidFill>
                <a:srgbClr val="000099"/>
              </a:solidFill>
            </a:endParaRPr>
          </a:p>
        </p:txBody>
      </p:sp>
      <p:sp>
        <p:nvSpPr>
          <p:cNvPr id="244883" name="Rectangle 147"/>
          <p:cNvSpPr>
            <a:spLocks noChangeArrowheads="1"/>
          </p:cNvSpPr>
          <p:nvPr/>
        </p:nvSpPr>
        <p:spPr bwMode="auto">
          <a:xfrm>
            <a:off x="4762500" y="3897313"/>
            <a:ext cx="28575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00" i="1">
                <a:solidFill>
                  <a:srgbClr val="000000"/>
                </a:solidFill>
                <a:latin typeface="Times" pitchFamily="18" charset="0"/>
              </a:rPr>
              <a:t>.</a:t>
            </a:r>
            <a:endParaRPr lang="en-US" sz="4400" i="1">
              <a:solidFill>
                <a:srgbClr val="000099"/>
              </a:solidFill>
            </a:endParaRPr>
          </a:p>
        </p:txBody>
      </p:sp>
      <p:sp>
        <p:nvSpPr>
          <p:cNvPr id="244884" name="Rectangle 148"/>
          <p:cNvSpPr>
            <a:spLocks noChangeArrowheads="1"/>
          </p:cNvSpPr>
          <p:nvPr/>
        </p:nvSpPr>
        <p:spPr bwMode="auto">
          <a:xfrm>
            <a:off x="4933950" y="3840163"/>
            <a:ext cx="1588" cy="95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85" name="Rectangle 149"/>
          <p:cNvSpPr>
            <a:spLocks noChangeArrowheads="1"/>
          </p:cNvSpPr>
          <p:nvPr/>
        </p:nvSpPr>
        <p:spPr bwMode="auto">
          <a:xfrm>
            <a:off x="6648450" y="3840163"/>
            <a:ext cx="1588" cy="95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86" name="Rectangle 150"/>
          <p:cNvSpPr>
            <a:spLocks noChangeArrowheads="1"/>
          </p:cNvSpPr>
          <p:nvPr/>
        </p:nvSpPr>
        <p:spPr bwMode="auto">
          <a:xfrm>
            <a:off x="4933950" y="3840163"/>
            <a:ext cx="1714500" cy="95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87" name="Rectangle 151"/>
          <p:cNvSpPr>
            <a:spLocks noChangeArrowheads="1"/>
          </p:cNvSpPr>
          <p:nvPr/>
        </p:nvSpPr>
        <p:spPr bwMode="auto">
          <a:xfrm>
            <a:off x="6638925" y="5365750"/>
            <a:ext cx="9525" cy="95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88" name="Freeform 152"/>
          <p:cNvSpPr>
            <a:spLocks/>
          </p:cNvSpPr>
          <p:nvPr/>
        </p:nvSpPr>
        <p:spPr bwMode="auto">
          <a:xfrm>
            <a:off x="6619875" y="5356225"/>
            <a:ext cx="57150" cy="104775"/>
          </a:xfrm>
          <a:custGeom>
            <a:avLst/>
            <a:gdLst/>
            <a:ahLst/>
            <a:cxnLst>
              <a:cxn ang="0">
                <a:pos x="18" y="12"/>
              </a:cxn>
              <a:cxn ang="0">
                <a:pos x="36" y="6"/>
              </a:cxn>
              <a:cxn ang="0">
                <a:pos x="36" y="6"/>
              </a:cxn>
              <a:cxn ang="0">
                <a:pos x="36" y="6"/>
              </a:cxn>
              <a:cxn ang="0">
                <a:pos x="18" y="66"/>
              </a:cxn>
              <a:cxn ang="0">
                <a:pos x="12" y="66"/>
              </a:cxn>
              <a:cxn ang="0">
                <a:pos x="12" y="66"/>
              </a:cxn>
              <a:cxn ang="0">
                <a:pos x="0" y="6"/>
              </a:cxn>
              <a:cxn ang="0">
                <a:pos x="0" y="0"/>
              </a:cxn>
              <a:cxn ang="0">
                <a:pos x="6" y="6"/>
              </a:cxn>
              <a:cxn ang="0">
                <a:pos x="6" y="6"/>
              </a:cxn>
              <a:cxn ang="0">
                <a:pos x="18" y="66"/>
              </a:cxn>
              <a:cxn ang="0">
                <a:pos x="18" y="66"/>
              </a:cxn>
              <a:cxn ang="0">
                <a:pos x="12" y="66"/>
              </a:cxn>
              <a:cxn ang="0">
                <a:pos x="30" y="6"/>
              </a:cxn>
              <a:cxn ang="0">
                <a:pos x="36" y="6"/>
              </a:cxn>
              <a:cxn ang="0">
                <a:pos x="36" y="12"/>
              </a:cxn>
              <a:cxn ang="0">
                <a:pos x="18" y="18"/>
              </a:cxn>
              <a:cxn ang="0">
                <a:pos x="18" y="12"/>
              </a:cxn>
            </a:cxnLst>
            <a:rect l="0" t="0" r="r" b="b"/>
            <a:pathLst>
              <a:path w="36" h="66">
                <a:moveTo>
                  <a:pt x="18" y="12"/>
                </a:moveTo>
                <a:lnTo>
                  <a:pt x="36" y="6"/>
                </a:lnTo>
                <a:lnTo>
                  <a:pt x="36" y="6"/>
                </a:lnTo>
                <a:lnTo>
                  <a:pt x="36" y="6"/>
                </a:lnTo>
                <a:lnTo>
                  <a:pt x="18" y="66"/>
                </a:lnTo>
                <a:lnTo>
                  <a:pt x="12" y="66"/>
                </a:lnTo>
                <a:lnTo>
                  <a:pt x="12" y="66"/>
                </a:lnTo>
                <a:lnTo>
                  <a:pt x="0" y="6"/>
                </a:lnTo>
                <a:lnTo>
                  <a:pt x="0" y="0"/>
                </a:lnTo>
                <a:lnTo>
                  <a:pt x="6" y="6"/>
                </a:lnTo>
                <a:lnTo>
                  <a:pt x="6" y="6"/>
                </a:lnTo>
                <a:lnTo>
                  <a:pt x="18" y="66"/>
                </a:lnTo>
                <a:lnTo>
                  <a:pt x="18" y="66"/>
                </a:lnTo>
                <a:lnTo>
                  <a:pt x="12" y="66"/>
                </a:lnTo>
                <a:lnTo>
                  <a:pt x="30" y="6"/>
                </a:lnTo>
                <a:lnTo>
                  <a:pt x="36" y="6"/>
                </a:lnTo>
                <a:lnTo>
                  <a:pt x="36" y="12"/>
                </a:lnTo>
                <a:lnTo>
                  <a:pt x="18" y="18"/>
                </a:lnTo>
                <a:lnTo>
                  <a:pt x="18" y="12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89" name="Freeform 153"/>
          <p:cNvSpPr>
            <a:spLocks/>
          </p:cNvSpPr>
          <p:nvPr/>
        </p:nvSpPr>
        <p:spPr bwMode="auto">
          <a:xfrm>
            <a:off x="6629400" y="5365750"/>
            <a:ext cx="19050" cy="190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" y="6"/>
              </a:cxn>
              <a:cxn ang="0">
                <a:pos x="12" y="12"/>
              </a:cxn>
              <a:cxn ang="0">
                <a:pos x="12" y="12"/>
              </a:cxn>
              <a:cxn ang="0">
                <a:pos x="12" y="12"/>
              </a:cxn>
              <a:cxn ang="0">
                <a:pos x="0" y="6"/>
              </a:cxn>
              <a:cxn ang="0">
                <a:pos x="0" y="0"/>
              </a:cxn>
            </a:cxnLst>
            <a:rect l="0" t="0" r="r" b="b"/>
            <a:pathLst>
              <a:path w="12" h="12">
                <a:moveTo>
                  <a:pt x="0" y="0"/>
                </a:moveTo>
                <a:lnTo>
                  <a:pt x="12" y="6"/>
                </a:lnTo>
                <a:lnTo>
                  <a:pt x="12" y="12"/>
                </a:lnTo>
                <a:lnTo>
                  <a:pt x="12" y="12"/>
                </a:lnTo>
                <a:lnTo>
                  <a:pt x="12" y="12"/>
                </a:lnTo>
                <a:lnTo>
                  <a:pt x="0" y="6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90" name="Freeform 154"/>
          <p:cNvSpPr>
            <a:spLocks/>
          </p:cNvSpPr>
          <p:nvPr/>
        </p:nvSpPr>
        <p:spPr bwMode="auto">
          <a:xfrm>
            <a:off x="6629400" y="5365750"/>
            <a:ext cx="47625" cy="95250"/>
          </a:xfrm>
          <a:custGeom>
            <a:avLst/>
            <a:gdLst/>
            <a:ahLst/>
            <a:cxnLst>
              <a:cxn ang="0">
                <a:pos x="12" y="6"/>
              </a:cxn>
              <a:cxn ang="0">
                <a:pos x="30" y="0"/>
              </a:cxn>
              <a:cxn ang="0">
                <a:pos x="12" y="60"/>
              </a:cxn>
              <a:cxn ang="0">
                <a:pos x="0" y="0"/>
              </a:cxn>
              <a:cxn ang="0">
                <a:pos x="12" y="6"/>
              </a:cxn>
            </a:cxnLst>
            <a:rect l="0" t="0" r="r" b="b"/>
            <a:pathLst>
              <a:path w="30" h="60">
                <a:moveTo>
                  <a:pt x="12" y="6"/>
                </a:moveTo>
                <a:lnTo>
                  <a:pt x="30" y="0"/>
                </a:lnTo>
                <a:lnTo>
                  <a:pt x="12" y="60"/>
                </a:lnTo>
                <a:lnTo>
                  <a:pt x="0" y="0"/>
                </a:lnTo>
                <a:lnTo>
                  <a:pt x="12" y="6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91" name="Rectangle 155"/>
          <p:cNvSpPr>
            <a:spLocks noChangeArrowheads="1"/>
          </p:cNvSpPr>
          <p:nvPr/>
        </p:nvSpPr>
        <p:spPr bwMode="auto">
          <a:xfrm>
            <a:off x="6648450" y="3840163"/>
            <a:ext cx="95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92" name="Rectangle 156"/>
          <p:cNvSpPr>
            <a:spLocks noChangeArrowheads="1"/>
          </p:cNvSpPr>
          <p:nvPr/>
        </p:nvSpPr>
        <p:spPr bwMode="auto">
          <a:xfrm>
            <a:off x="6648450" y="5365750"/>
            <a:ext cx="95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93" name="Rectangle 157"/>
          <p:cNvSpPr>
            <a:spLocks noChangeArrowheads="1"/>
          </p:cNvSpPr>
          <p:nvPr/>
        </p:nvSpPr>
        <p:spPr bwMode="auto">
          <a:xfrm>
            <a:off x="6648450" y="3840163"/>
            <a:ext cx="9525" cy="1525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94" name="Rectangle 158"/>
          <p:cNvSpPr>
            <a:spLocks noChangeArrowheads="1"/>
          </p:cNvSpPr>
          <p:nvPr/>
        </p:nvSpPr>
        <p:spPr bwMode="auto">
          <a:xfrm>
            <a:off x="5105400" y="5441950"/>
            <a:ext cx="508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00" i="1">
                <a:solidFill>
                  <a:srgbClr val="000000"/>
                </a:solidFill>
                <a:latin typeface="Times" pitchFamily="18" charset="0"/>
              </a:rPr>
              <a:t>x</a:t>
            </a:r>
            <a:endParaRPr lang="en-US" sz="4400" i="1">
              <a:solidFill>
                <a:srgbClr val="000099"/>
              </a:solidFill>
            </a:endParaRPr>
          </a:p>
        </p:txBody>
      </p:sp>
      <p:sp>
        <p:nvSpPr>
          <p:cNvPr id="244895" name="Rectangle 159"/>
          <p:cNvSpPr>
            <a:spLocks noChangeArrowheads="1"/>
          </p:cNvSpPr>
          <p:nvPr/>
        </p:nvSpPr>
        <p:spPr bwMode="auto">
          <a:xfrm>
            <a:off x="5162550" y="5508625"/>
            <a:ext cx="44450" cy="10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i="1">
                <a:solidFill>
                  <a:srgbClr val="000000"/>
                </a:solidFill>
                <a:latin typeface="Times" pitchFamily="18" charset="0"/>
              </a:rPr>
              <a:t>1</a:t>
            </a:r>
            <a:endParaRPr lang="en-US" sz="4400" i="1">
              <a:solidFill>
                <a:srgbClr val="000099"/>
              </a:solidFill>
            </a:endParaRPr>
          </a:p>
        </p:txBody>
      </p:sp>
      <p:sp>
        <p:nvSpPr>
          <p:cNvPr id="244896" name="Rectangle 160"/>
          <p:cNvSpPr>
            <a:spLocks noChangeArrowheads="1"/>
          </p:cNvSpPr>
          <p:nvPr/>
        </p:nvSpPr>
        <p:spPr bwMode="auto">
          <a:xfrm>
            <a:off x="5276850" y="5441950"/>
            <a:ext cx="508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00" i="1">
                <a:solidFill>
                  <a:srgbClr val="000000"/>
                </a:solidFill>
                <a:latin typeface="Times" pitchFamily="18" charset="0"/>
              </a:rPr>
              <a:t>x</a:t>
            </a:r>
            <a:endParaRPr lang="en-US" sz="4400" i="1">
              <a:solidFill>
                <a:srgbClr val="000099"/>
              </a:solidFill>
            </a:endParaRPr>
          </a:p>
        </p:txBody>
      </p:sp>
      <p:sp>
        <p:nvSpPr>
          <p:cNvPr id="244897" name="Rectangle 161"/>
          <p:cNvSpPr>
            <a:spLocks noChangeArrowheads="1"/>
          </p:cNvSpPr>
          <p:nvPr/>
        </p:nvSpPr>
        <p:spPr bwMode="auto">
          <a:xfrm>
            <a:off x="5334000" y="5508625"/>
            <a:ext cx="44450" cy="10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i="1">
                <a:solidFill>
                  <a:srgbClr val="000000"/>
                </a:solidFill>
                <a:latin typeface="Times" pitchFamily="18" charset="0"/>
              </a:rPr>
              <a:t>2</a:t>
            </a:r>
            <a:endParaRPr lang="en-US" sz="4400" i="1">
              <a:solidFill>
                <a:srgbClr val="000099"/>
              </a:solidFill>
            </a:endParaRPr>
          </a:p>
        </p:txBody>
      </p:sp>
      <p:sp>
        <p:nvSpPr>
          <p:cNvPr id="244898" name="Rectangle 162"/>
          <p:cNvSpPr>
            <a:spLocks noChangeArrowheads="1"/>
          </p:cNvSpPr>
          <p:nvPr/>
        </p:nvSpPr>
        <p:spPr bwMode="auto">
          <a:xfrm>
            <a:off x="5534025" y="5441950"/>
            <a:ext cx="28575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00" i="1">
                <a:solidFill>
                  <a:srgbClr val="000000"/>
                </a:solidFill>
                <a:latin typeface="Times" pitchFamily="18" charset="0"/>
              </a:rPr>
              <a:t>.</a:t>
            </a:r>
            <a:endParaRPr lang="en-US" sz="4400" i="1">
              <a:solidFill>
                <a:srgbClr val="000099"/>
              </a:solidFill>
            </a:endParaRPr>
          </a:p>
        </p:txBody>
      </p:sp>
      <p:sp>
        <p:nvSpPr>
          <p:cNvPr id="244899" name="Rectangle 163"/>
          <p:cNvSpPr>
            <a:spLocks noChangeArrowheads="1"/>
          </p:cNvSpPr>
          <p:nvPr/>
        </p:nvSpPr>
        <p:spPr bwMode="auto">
          <a:xfrm>
            <a:off x="5705475" y="5441950"/>
            <a:ext cx="28575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00" i="1">
                <a:solidFill>
                  <a:srgbClr val="000000"/>
                </a:solidFill>
                <a:latin typeface="Times" pitchFamily="18" charset="0"/>
              </a:rPr>
              <a:t>.</a:t>
            </a:r>
            <a:endParaRPr lang="en-US" sz="4400" i="1">
              <a:solidFill>
                <a:srgbClr val="000099"/>
              </a:solidFill>
            </a:endParaRPr>
          </a:p>
        </p:txBody>
      </p:sp>
      <p:sp>
        <p:nvSpPr>
          <p:cNvPr id="244900" name="Rectangle 164"/>
          <p:cNvSpPr>
            <a:spLocks noChangeArrowheads="1"/>
          </p:cNvSpPr>
          <p:nvPr/>
        </p:nvSpPr>
        <p:spPr bwMode="auto">
          <a:xfrm>
            <a:off x="5876925" y="5441950"/>
            <a:ext cx="28575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00" i="1">
                <a:solidFill>
                  <a:srgbClr val="000000"/>
                </a:solidFill>
                <a:latin typeface="Times" pitchFamily="18" charset="0"/>
              </a:rPr>
              <a:t>.</a:t>
            </a:r>
            <a:endParaRPr lang="en-US" sz="4400" i="1">
              <a:solidFill>
                <a:srgbClr val="000099"/>
              </a:solidFill>
            </a:endParaRPr>
          </a:p>
        </p:txBody>
      </p:sp>
      <p:sp>
        <p:nvSpPr>
          <p:cNvPr id="244901" name="Rectangle 165"/>
          <p:cNvSpPr>
            <a:spLocks noChangeArrowheads="1"/>
          </p:cNvSpPr>
          <p:nvPr/>
        </p:nvSpPr>
        <p:spPr bwMode="auto">
          <a:xfrm>
            <a:off x="6219825" y="5441950"/>
            <a:ext cx="508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00" i="1">
                <a:solidFill>
                  <a:srgbClr val="000000"/>
                </a:solidFill>
                <a:latin typeface="Times" pitchFamily="18" charset="0"/>
              </a:rPr>
              <a:t>x</a:t>
            </a:r>
            <a:endParaRPr lang="en-US" sz="4400" i="1">
              <a:solidFill>
                <a:srgbClr val="000099"/>
              </a:solidFill>
            </a:endParaRPr>
          </a:p>
        </p:txBody>
      </p:sp>
      <p:sp>
        <p:nvSpPr>
          <p:cNvPr id="244902" name="Rectangle 166"/>
          <p:cNvSpPr>
            <a:spLocks noChangeArrowheads="1"/>
          </p:cNvSpPr>
          <p:nvPr/>
        </p:nvSpPr>
        <p:spPr bwMode="auto">
          <a:xfrm>
            <a:off x="6276975" y="5508625"/>
            <a:ext cx="25400" cy="10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i="1">
                <a:solidFill>
                  <a:srgbClr val="000000"/>
                </a:solidFill>
                <a:latin typeface="Times" pitchFamily="18" charset="0"/>
              </a:rPr>
              <a:t>i</a:t>
            </a:r>
            <a:endParaRPr lang="en-US" sz="4400" i="1">
              <a:solidFill>
                <a:srgbClr val="000099"/>
              </a:solidFill>
            </a:endParaRPr>
          </a:p>
        </p:txBody>
      </p:sp>
      <p:sp>
        <p:nvSpPr>
          <p:cNvPr id="244903" name="Rectangle 167"/>
          <p:cNvSpPr>
            <a:spLocks noChangeArrowheads="1"/>
          </p:cNvSpPr>
          <p:nvPr/>
        </p:nvSpPr>
        <p:spPr bwMode="auto">
          <a:xfrm>
            <a:off x="6391275" y="5441950"/>
            <a:ext cx="28575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00" i="1">
                <a:solidFill>
                  <a:srgbClr val="000000"/>
                </a:solidFill>
                <a:latin typeface="Times" pitchFamily="18" charset="0"/>
              </a:rPr>
              <a:t>.</a:t>
            </a:r>
            <a:endParaRPr lang="en-US" sz="4400" i="1">
              <a:solidFill>
                <a:srgbClr val="000099"/>
              </a:solidFill>
            </a:endParaRPr>
          </a:p>
        </p:txBody>
      </p:sp>
      <p:sp>
        <p:nvSpPr>
          <p:cNvPr id="244904" name="Rectangle 168"/>
          <p:cNvSpPr>
            <a:spLocks noChangeArrowheads="1"/>
          </p:cNvSpPr>
          <p:nvPr/>
        </p:nvSpPr>
        <p:spPr bwMode="auto">
          <a:xfrm>
            <a:off x="6477000" y="5441950"/>
            <a:ext cx="28575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00" i="1">
                <a:solidFill>
                  <a:srgbClr val="000000"/>
                </a:solidFill>
                <a:latin typeface="Times" pitchFamily="18" charset="0"/>
              </a:rPr>
              <a:t>.</a:t>
            </a:r>
            <a:endParaRPr lang="en-US" sz="4400" i="1">
              <a:solidFill>
                <a:srgbClr val="000099"/>
              </a:solidFill>
            </a:endParaRPr>
          </a:p>
        </p:txBody>
      </p:sp>
      <p:sp>
        <p:nvSpPr>
          <p:cNvPr id="244905" name="Rectangle 169"/>
          <p:cNvSpPr>
            <a:spLocks noChangeArrowheads="1"/>
          </p:cNvSpPr>
          <p:nvPr/>
        </p:nvSpPr>
        <p:spPr bwMode="auto">
          <a:xfrm>
            <a:off x="6562725" y="5441950"/>
            <a:ext cx="28575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00" i="1">
                <a:solidFill>
                  <a:srgbClr val="000000"/>
                </a:solidFill>
                <a:latin typeface="Times" pitchFamily="18" charset="0"/>
              </a:rPr>
              <a:t>.</a:t>
            </a:r>
            <a:endParaRPr lang="en-US" sz="4400" i="1">
              <a:solidFill>
                <a:srgbClr val="000099"/>
              </a:solidFill>
            </a:endParaRPr>
          </a:p>
        </p:txBody>
      </p:sp>
      <p:sp>
        <p:nvSpPr>
          <p:cNvPr id="244906" name="Rectangle 170"/>
          <p:cNvSpPr>
            <a:spLocks noChangeArrowheads="1"/>
          </p:cNvSpPr>
          <p:nvPr/>
        </p:nvSpPr>
        <p:spPr bwMode="auto">
          <a:xfrm>
            <a:off x="6648450" y="5441950"/>
            <a:ext cx="508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00" i="1">
                <a:solidFill>
                  <a:srgbClr val="000000"/>
                </a:solidFill>
                <a:latin typeface="Times" pitchFamily="18" charset="0"/>
              </a:rPr>
              <a:t>x</a:t>
            </a:r>
            <a:endParaRPr lang="en-US" sz="4400" i="1">
              <a:solidFill>
                <a:srgbClr val="000099"/>
              </a:solidFill>
            </a:endParaRPr>
          </a:p>
        </p:txBody>
      </p:sp>
      <p:sp>
        <p:nvSpPr>
          <p:cNvPr id="244907" name="Rectangle 171"/>
          <p:cNvSpPr>
            <a:spLocks noChangeArrowheads="1"/>
          </p:cNvSpPr>
          <p:nvPr/>
        </p:nvSpPr>
        <p:spPr bwMode="auto">
          <a:xfrm>
            <a:off x="6705600" y="5508625"/>
            <a:ext cx="74613" cy="10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i="1">
                <a:solidFill>
                  <a:srgbClr val="000000"/>
                </a:solidFill>
                <a:latin typeface="Times" pitchFamily="18" charset="0"/>
              </a:rPr>
              <a:t>M</a:t>
            </a:r>
            <a:endParaRPr lang="en-US" sz="4400" i="1">
              <a:solidFill>
                <a:srgbClr val="000099"/>
              </a:solidFill>
            </a:endParaRPr>
          </a:p>
        </p:txBody>
      </p:sp>
      <p:sp>
        <p:nvSpPr>
          <p:cNvPr id="244908" name="Rectangle 172"/>
          <p:cNvSpPr>
            <a:spLocks noChangeArrowheads="1"/>
          </p:cNvSpPr>
          <p:nvPr/>
        </p:nvSpPr>
        <p:spPr bwMode="auto">
          <a:xfrm>
            <a:off x="3810000" y="1219200"/>
            <a:ext cx="32004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>
                <a:solidFill>
                  <a:srgbClr val="000000"/>
                </a:solidFill>
                <a:latin typeface="Times" pitchFamily="18" charset="0"/>
              </a:rPr>
              <a:t>quadrant-recursive, hierarchical random map</a:t>
            </a:r>
            <a:endParaRPr lang="en-US" sz="1400" i="1">
              <a:solidFill>
                <a:srgbClr val="000099"/>
              </a:solidFill>
            </a:endParaRPr>
          </a:p>
        </p:txBody>
      </p:sp>
      <p:sp>
        <p:nvSpPr>
          <p:cNvPr id="244909" name="Rectangle 173"/>
          <p:cNvSpPr>
            <a:spLocks noChangeArrowheads="1"/>
          </p:cNvSpPr>
          <p:nvPr/>
        </p:nvSpPr>
        <p:spPr bwMode="auto">
          <a:xfrm>
            <a:off x="4400550" y="4506913"/>
            <a:ext cx="9525" cy="95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910" name="Freeform 174"/>
          <p:cNvSpPr>
            <a:spLocks/>
          </p:cNvSpPr>
          <p:nvPr/>
        </p:nvSpPr>
        <p:spPr bwMode="auto">
          <a:xfrm>
            <a:off x="4400550" y="4478338"/>
            <a:ext cx="85725" cy="66675"/>
          </a:xfrm>
          <a:custGeom>
            <a:avLst/>
            <a:gdLst/>
            <a:ahLst/>
            <a:cxnLst>
              <a:cxn ang="0">
                <a:pos x="6" y="18"/>
              </a:cxn>
              <a:cxn ang="0">
                <a:pos x="6" y="0"/>
              </a:cxn>
              <a:cxn ang="0">
                <a:pos x="6" y="0"/>
              </a:cxn>
              <a:cxn ang="0">
                <a:pos x="6" y="0"/>
              </a:cxn>
              <a:cxn ang="0">
                <a:pos x="54" y="30"/>
              </a:cxn>
              <a:cxn ang="0">
                <a:pos x="54" y="36"/>
              </a:cxn>
              <a:cxn ang="0">
                <a:pos x="54" y="36"/>
              </a:cxn>
              <a:cxn ang="0">
                <a:pos x="0" y="42"/>
              </a:cxn>
              <a:cxn ang="0">
                <a:pos x="0" y="42"/>
              </a:cxn>
              <a:cxn ang="0">
                <a:pos x="0" y="36"/>
              </a:cxn>
              <a:cxn ang="0">
                <a:pos x="0" y="36"/>
              </a:cxn>
              <a:cxn ang="0">
                <a:pos x="54" y="30"/>
              </a:cxn>
              <a:cxn ang="0">
                <a:pos x="54" y="36"/>
              </a:cxn>
              <a:cxn ang="0">
                <a:pos x="54" y="36"/>
              </a:cxn>
              <a:cxn ang="0">
                <a:pos x="6" y="6"/>
              </a:cxn>
              <a:cxn ang="0">
                <a:pos x="6" y="0"/>
              </a:cxn>
              <a:cxn ang="0">
                <a:pos x="12" y="0"/>
              </a:cxn>
              <a:cxn ang="0">
                <a:pos x="12" y="18"/>
              </a:cxn>
              <a:cxn ang="0">
                <a:pos x="6" y="18"/>
              </a:cxn>
            </a:cxnLst>
            <a:rect l="0" t="0" r="r" b="b"/>
            <a:pathLst>
              <a:path w="54" h="42">
                <a:moveTo>
                  <a:pt x="6" y="18"/>
                </a:moveTo>
                <a:lnTo>
                  <a:pt x="6" y="0"/>
                </a:lnTo>
                <a:lnTo>
                  <a:pt x="6" y="0"/>
                </a:lnTo>
                <a:lnTo>
                  <a:pt x="6" y="0"/>
                </a:lnTo>
                <a:lnTo>
                  <a:pt x="54" y="30"/>
                </a:lnTo>
                <a:lnTo>
                  <a:pt x="54" y="36"/>
                </a:lnTo>
                <a:lnTo>
                  <a:pt x="54" y="36"/>
                </a:lnTo>
                <a:lnTo>
                  <a:pt x="0" y="42"/>
                </a:lnTo>
                <a:lnTo>
                  <a:pt x="0" y="42"/>
                </a:lnTo>
                <a:lnTo>
                  <a:pt x="0" y="36"/>
                </a:lnTo>
                <a:lnTo>
                  <a:pt x="0" y="36"/>
                </a:lnTo>
                <a:lnTo>
                  <a:pt x="54" y="30"/>
                </a:lnTo>
                <a:lnTo>
                  <a:pt x="54" y="36"/>
                </a:lnTo>
                <a:lnTo>
                  <a:pt x="54" y="36"/>
                </a:lnTo>
                <a:lnTo>
                  <a:pt x="6" y="6"/>
                </a:lnTo>
                <a:lnTo>
                  <a:pt x="6" y="0"/>
                </a:lnTo>
                <a:lnTo>
                  <a:pt x="12" y="0"/>
                </a:lnTo>
                <a:lnTo>
                  <a:pt x="12" y="18"/>
                </a:lnTo>
                <a:lnTo>
                  <a:pt x="6" y="18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911" name="Freeform 175"/>
          <p:cNvSpPr>
            <a:spLocks/>
          </p:cNvSpPr>
          <p:nvPr/>
        </p:nvSpPr>
        <p:spPr bwMode="auto">
          <a:xfrm>
            <a:off x="4400550" y="4506913"/>
            <a:ext cx="19050" cy="28575"/>
          </a:xfrm>
          <a:custGeom>
            <a:avLst/>
            <a:gdLst/>
            <a:ahLst/>
            <a:cxnLst>
              <a:cxn ang="0">
                <a:pos x="0" y="18"/>
              </a:cxn>
              <a:cxn ang="0">
                <a:pos x="6" y="0"/>
              </a:cxn>
              <a:cxn ang="0">
                <a:pos x="12" y="0"/>
              </a:cxn>
              <a:cxn ang="0">
                <a:pos x="12" y="0"/>
              </a:cxn>
              <a:cxn ang="0">
                <a:pos x="12" y="0"/>
              </a:cxn>
              <a:cxn ang="0">
                <a:pos x="6" y="18"/>
              </a:cxn>
              <a:cxn ang="0">
                <a:pos x="0" y="18"/>
              </a:cxn>
            </a:cxnLst>
            <a:rect l="0" t="0" r="r" b="b"/>
            <a:pathLst>
              <a:path w="12" h="18">
                <a:moveTo>
                  <a:pt x="0" y="18"/>
                </a:moveTo>
                <a:lnTo>
                  <a:pt x="6" y="0"/>
                </a:lnTo>
                <a:lnTo>
                  <a:pt x="12" y="0"/>
                </a:lnTo>
                <a:lnTo>
                  <a:pt x="12" y="0"/>
                </a:lnTo>
                <a:lnTo>
                  <a:pt x="12" y="0"/>
                </a:lnTo>
                <a:lnTo>
                  <a:pt x="6" y="18"/>
                </a:lnTo>
                <a:lnTo>
                  <a:pt x="0" y="18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912" name="Freeform 176"/>
          <p:cNvSpPr>
            <a:spLocks/>
          </p:cNvSpPr>
          <p:nvPr/>
        </p:nvSpPr>
        <p:spPr bwMode="auto">
          <a:xfrm>
            <a:off x="4400550" y="4478338"/>
            <a:ext cx="85725" cy="57150"/>
          </a:xfrm>
          <a:custGeom>
            <a:avLst/>
            <a:gdLst/>
            <a:ahLst/>
            <a:cxnLst>
              <a:cxn ang="0">
                <a:pos x="6" y="18"/>
              </a:cxn>
              <a:cxn ang="0">
                <a:pos x="6" y="0"/>
              </a:cxn>
              <a:cxn ang="0">
                <a:pos x="54" y="30"/>
              </a:cxn>
              <a:cxn ang="0">
                <a:pos x="0" y="36"/>
              </a:cxn>
              <a:cxn ang="0">
                <a:pos x="6" y="18"/>
              </a:cxn>
            </a:cxnLst>
            <a:rect l="0" t="0" r="r" b="b"/>
            <a:pathLst>
              <a:path w="54" h="36">
                <a:moveTo>
                  <a:pt x="6" y="18"/>
                </a:moveTo>
                <a:lnTo>
                  <a:pt x="6" y="0"/>
                </a:lnTo>
                <a:lnTo>
                  <a:pt x="54" y="30"/>
                </a:lnTo>
                <a:lnTo>
                  <a:pt x="0" y="36"/>
                </a:lnTo>
                <a:lnTo>
                  <a:pt x="6" y="18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913" name="Rectangle 177"/>
          <p:cNvSpPr>
            <a:spLocks noChangeArrowheads="1"/>
          </p:cNvSpPr>
          <p:nvPr/>
        </p:nvSpPr>
        <p:spPr bwMode="auto">
          <a:xfrm>
            <a:off x="4076700" y="3201988"/>
            <a:ext cx="1588" cy="95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914" name="Freeform 178"/>
          <p:cNvSpPr>
            <a:spLocks/>
          </p:cNvSpPr>
          <p:nvPr/>
        </p:nvSpPr>
        <p:spPr bwMode="auto">
          <a:xfrm>
            <a:off x="3743325" y="3201988"/>
            <a:ext cx="476250" cy="1266825"/>
          </a:xfrm>
          <a:custGeom>
            <a:avLst/>
            <a:gdLst/>
            <a:ahLst/>
            <a:cxnLst>
              <a:cxn ang="0">
                <a:pos x="210" y="6"/>
              </a:cxn>
              <a:cxn ang="0">
                <a:pos x="126" y="6"/>
              </a:cxn>
              <a:cxn ang="0">
                <a:pos x="126" y="0"/>
              </a:cxn>
              <a:cxn ang="0">
                <a:pos x="126" y="6"/>
              </a:cxn>
              <a:cxn ang="0">
                <a:pos x="42" y="54"/>
              </a:cxn>
              <a:cxn ang="0">
                <a:pos x="42" y="48"/>
              </a:cxn>
              <a:cxn ang="0">
                <a:pos x="48" y="54"/>
              </a:cxn>
              <a:cxn ang="0">
                <a:pos x="12" y="108"/>
              </a:cxn>
              <a:cxn ang="0">
                <a:pos x="6" y="102"/>
              </a:cxn>
              <a:cxn ang="0">
                <a:pos x="12" y="102"/>
              </a:cxn>
              <a:cxn ang="0">
                <a:pos x="6" y="192"/>
              </a:cxn>
              <a:cxn ang="0">
                <a:pos x="0" y="192"/>
              </a:cxn>
              <a:cxn ang="0">
                <a:pos x="6" y="192"/>
              </a:cxn>
              <a:cxn ang="0">
                <a:pos x="12" y="300"/>
              </a:cxn>
              <a:cxn ang="0">
                <a:pos x="6" y="300"/>
              </a:cxn>
              <a:cxn ang="0">
                <a:pos x="12" y="300"/>
              </a:cxn>
              <a:cxn ang="0">
                <a:pos x="30" y="396"/>
              </a:cxn>
              <a:cxn ang="0">
                <a:pos x="24" y="396"/>
              </a:cxn>
              <a:cxn ang="0">
                <a:pos x="30" y="396"/>
              </a:cxn>
              <a:cxn ang="0">
                <a:pos x="114" y="582"/>
              </a:cxn>
              <a:cxn ang="0">
                <a:pos x="108" y="588"/>
              </a:cxn>
              <a:cxn ang="0">
                <a:pos x="114" y="582"/>
              </a:cxn>
              <a:cxn ang="0">
                <a:pos x="198" y="708"/>
              </a:cxn>
              <a:cxn ang="0">
                <a:pos x="192" y="714"/>
              </a:cxn>
              <a:cxn ang="0">
                <a:pos x="198" y="708"/>
              </a:cxn>
              <a:cxn ang="0">
                <a:pos x="300" y="792"/>
              </a:cxn>
              <a:cxn ang="0">
                <a:pos x="294" y="798"/>
              </a:cxn>
              <a:cxn ang="0">
                <a:pos x="294" y="798"/>
              </a:cxn>
              <a:cxn ang="0">
                <a:pos x="294" y="798"/>
              </a:cxn>
              <a:cxn ang="0">
                <a:pos x="192" y="714"/>
              </a:cxn>
              <a:cxn ang="0">
                <a:pos x="192" y="714"/>
              </a:cxn>
              <a:cxn ang="0">
                <a:pos x="192" y="714"/>
              </a:cxn>
              <a:cxn ang="0">
                <a:pos x="108" y="588"/>
              </a:cxn>
              <a:cxn ang="0">
                <a:pos x="114" y="600"/>
              </a:cxn>
              <a:cxn ang="0">
                <a:pos x="108" y="582"/>
              </a:cxn>
              <a:cxn ang="0">
                <a:pos x="24" y="396"/>
              </a:cxn>
              <a:cxn ang="0">
                <a:pos x="24" y="396"/>
              </a:cxn>
              <a:cxn ang="0">
                <a:pos x="24" y="396"/>
              </a:cxn>
              <a:cxn ang="0">
                <a:pos x="6" y="300"/>
              </a:cxn>
              <a:cxn ang="0">
                <a:pos x="6" y="300"/>
              </a:cxn>
              <a:cxn ang="0">
                <a:pos x="6" y="300"/>
              </a:cxn>
              <a:cxn ang="0">
                <a:pos x="0" y="192"/>
              </a:cxn>
              <a:cxn ang="0">
                <a:pos x="0" y="192"/>
              </a:cxn>
              <a:cxn ang="0">
                <a:pos x="0" y="192"/>
              </a:cxn>
              <a:cxn ang="0">
                <a:pos x="6" y="102"/>
              </a:cxn>
              <a:cxn ang="0">
                <a:pos x="6" y="102"/>
              </a:cxn>
              <a:cxn ang="0">
                <a:pos x="6" y="102"/>
              </a:cxn>
              <a:cxn ang="0">
                <a:pos x="42" y="48"/>
              </a:cxn>
              <a:cxn ang="0">
                <a:pos x="42" y="48"/>
              </a:cxn>
              <a:cxn ang="0">
                <a:pos x="42" y="48"/>
              </a:cxn>
              <a:cxn ang="0">
                <a:pos x="126" y="0"/>
              </a:cxn>
              <a:cxn ang="0">
                <a:pos x="126" y="0"/>
              </a:cxn>
              <a:cxn ang="0">
                <a:pos x="126" y="0"/>
              </a:cxn>
              <a:cxn ang="0">
                <a:pos x="210" y="0"/>
              </a:cxn>
              <a:cxn ang="0">
                <a:pos x="210" y="6"/>
              </a:cxn>
            </a:cxnLst>
            <a:rect l="0" t="0" r="r" b="b"/>
            <a:pathLst>
              <a:path w="300" h="798">
                <a:moveTo>
                  <a:pt x="210" y="6"/>
                </a:moveTo>
                <a:lnTo>
                  <a:pt x="126" y="6"/>
                </a:lnTo>
                <a:lnTo>
                  <a:pt x="126" y="0"/>
                </a:lnTo>
                <a:lnTo>
                  <a:pt x="126" y="6"/>
                </a:lnTo>
                <a:lnTo>
                  <a:pt x="42" y="54"/>
                </a:lnTo>
                <a:lnTo>
                  <a:pt x="42" y="48"/>
                </a:lnTo>
                <a:lnTo>
                  <a:pt x="48" y="54"/>
                </a:lnTo>
                <a:lnTo>
                  <a:pt x="12" y="108"/>
                </a:lnTo>
                <a:lnTo>
                  <a:pt x="6" y="102"/>
                </a:lnTo>
                <a:lnTo>
                  <a:pt x="12" y="102"/>
                </a:lnTo>
                <a:lnTo>
                  <a:pt x="6" y="192"/>
                </a:lnTo>
                <a:lnTo>
                  <a:pt x="0" y="192"/>
                </a:lnTo>
                <a:lnTo>
                  <a:pt x="6" y="192"/>
                </a:lnTo>
                <a:lnTo>
                  <a:pt x="12" y="300"/>
                </a:lnTo>
                <a:lnTo>
                  <a:pt x="6" y="300"/>
                </a:lnTo>
                <a:lnTo>
                  <a:pt x="12" y="300"/>
                </a:lnTo>
                <a:lnTo>
                  <a:pt x="30" y="396"/>
                </a:lnTo>
                <a:lnTo>
                  <a:pt x="24" y="396"/>
                </a:lnTo>
                <a:lnTo>
                  <a:pt x="30" y="396"/>
                </a:lnTo>
                <a:lnTo>
                  <a:pt x="114" y="582"/>
                </a:lnTo>
                <a:lnTo>
                  <a:pt x="108" y="588"/>
                </a:lnTo>
                <a:lnTo>
                  <a:pt x="114" y="582"/>
                </a:lnTo>
                <a:lnTo>
                  <a:pt x="198" y="708"/>
                </a:lnTo>
                <a:lnTo>
                  <a:pt x="192" y="714"/>
                </a:lnTo>
                <a:lnTo>
                  <a:pt x="198" y="708"/>
                </a:lnTo>
                <a:lnTo>
                  <a:pt x="300" y="792"/>
                </a:lnTo>
                <a:lnTo>
                  <a:pt x="294" y="798"/>
                </a:lnTo>
                <a:lnTo>
                  <a:pt x="294" y="798"/>
                </a:lnTo>
                <a:lnTo>
                  <a:pt x="294" y="798"/>
                </a:lnTo>
                <a:lnTo>
                  <a:pt x="192" y="714"/>
                </a:lnTo>
                <a:lnTo>
                  <a:pt x="192" y="714"/>
                </a:lnTo>
                <a:lnTo>
                  <a:pt x="192" y="714"/>
                </a:lnTo>
                <a:lnTo>
                  <a:pt x="108" y="588"/>
                </a:lnTo>
                <a:lnTo>
                  <a:pt x="114" y="600"/>
                </a:lnTo>
                <a:lnTo>
                  <a:pt x="108" y="582"/>
                </a:lnTo>
                <a:lnTo>
                  <a:pt x="24" y="396"/>
                </a:lnTo>
                <a:lnTo>
                  <a:pt x="24" y="396"/>
                </a:lnTo>
                <a:lnTo>
                  <a:pt x="24" y="396"/>
                </a:lnTo>
                <a:lnTo>
                  <a:pt x="6" y="300"/>
                </a:lnTo>
                <a:lnTo>
                  <a:pt x="6" y="300"/>
                </a:lnTo>
                <a:lnTo>
                  <a:pt x="6" y="300"/>
                </a:lnTo>
                <a:lnTo>
                  <a:pt x="0" y="192"/>
                </a:lnTo>
                <a:lnTo>
                  <a:pt x="0" y="192"/>
                </a:lnTo>
                <a:lnTo>
                  <a:pt x="0" y="192"/>
                </a:lnTo>
                <a:lnTo>
                  <a:pt x="6" y="102"/>
                </a:lnTo>
                <a:lnTo>
                  <a:pt x="6" y="102"/>
                </a:lnTo>
                <a:lnTo>
                  <a:pt x="6" y="102"/>
                </a:lnTo>
                <a:lnTo>
                  <a:pt x="42" y="48"/>
                </a:lnTo>
                <a:lnTo>
                  <a:pt x="42" y="48"/>
                </a:lnTo>
                <a:lnTo>
                  <a:pt x="42" y="48"/>
                </a:lnTo>
                <a:lnTo>
                  <a:pt x="126" y="0"/>
                </a:lnTo>
                <a:lnTo>
                  <a:pt x="126" y="0"/>
                </a:lnTo>
                <a:lnTo>
                  <a:pt x="126" y="0"/>
                </a:lnTo>
                <a:lnTo>
                  <a:pt x="210" y="0"/>
                </a:lnTo>
                <a:lnTo>
                  <a:pt x="210" y="6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915" name="Freeform 179"/>
          <p:cNvSpPr>
            <a:spLocks/>
          </p:cNvSpPr>
          <p:nvPr/>
        </p:nvSpPr>
        <p:spPr bwMode="auto">
          <a:xfrm>
            <a:off x="4210050" y="4459288"/>
            <a:ext cx="104775" cy="381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6" y="18"/>
              </a:cxn>
              <a:cxn ang="0">
                <a:pos x="66" y="24"/>
              </a:cxn>
              <a:cxn ang="0">
                <a:pos x="66" y="24"/>
              </a:cxn>
              <a:cxn ang="0">
                <a:pos x="66" y="24"/>
              </a:cxn>
              <a:cxn ang="0">
                <a:pos x="0" y="6"/>
              </a:cxn>
              <a:cxn ang="0">
                <a:pos x="0" y="0"/>
              </a:cxn>
            </a:cxnLst>
            <a:rect l="0" t="0" r="r" b="b"/>
            <a:pathLst>
              <a:path w="66" h="24">
                <a:moveTo>
                  <a:pt x="0" y="0"/>
                </a:moveTo>
                <a:lnTo>
                  <a:pt x="66" y="18"/>
                </a:lnTo>
                <a:lnTo>
                  <a:pt x="66" y="24"/>
                </a:lnTo>
                <a:lnTo>
                  <a:pt x="66" y="24"/>
                </a:lnTo>
                <a:lnTo>
                  <a:pt x="66" y="24"/>
                </a:lnTo>
                <a:lnTo>
                  <a:pt x="0" y="6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916" name="Rectangle 180"/>
          <p:cNvSpPr>
            <a:spLocks noChangeArrowheads="1"/>
          </p:cNvSpPr>
          <p:nvPr/>
        </p:nvSpPr>
        <p:spPr bwMode="auto">
          <a:xfrm>
            <a:off x="4400550" y="4506913"/>
            <a:ext cx="1588" cy="95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917" name="Freeform 181"/>
          <p:cNvSpPr>
            <a:spLocks/>
          </p:cNvSpPr>
          <p:nvPr/>
        </p:nvSpPr>
        <p:spPr bwMode="auto">
          <a:xfrm>
            <a:off x="4314825" y="4487863"/>
            <a:ext cx="85725" cy="285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6"/>
              </a:cxn>
              <a:cxn ang="0">
                <a:pos x="54" y="18"/>
              </a:cxn>
              <a:cxn ang="0">
                <a:pos x="54" y="12"/>
              </a:cxn>
              <a:cxn ang="0">
                <a:pos x="0" y="0"/>
              </a:cxn>
            </a:cxnLst>
            <a:rect l="0" t="0" r="r" b="b"/>
            <a:pathLst>
              <a:path w="54" h="18">
                <a:moveTo>
                  <a:pt x="0" y="0"/>
                </a:moveTo>
                <a:lnTo>
                  <a:pt x="0" y="6"/>
                </a:lnTo>
                <a:lnTo>
                  <a:pt x="54" y="18"/>
                </a:lnTo>
                <a:lnTo>
                  <a:pt x="54" y="12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918" name="Rectangle 182"/>
          <p:cNvSpPr>
            <a:spLocks noChangeArrowheads="1"/>
          </p:cNvSpPr>
          <p:nvPr/>
        </p:nvSpPr>
        <p:spPr bwMode="auto">
          <a:xfrm>
            <a:off x="3505200" y="4495800"/>
            <a:ext cx="752475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>
                <a:solidFill>
                  <a:srgbClr val="000000"/>
                </a:solidFill>
              </a:rPr>
              <a:t>systematic</a:t>
            </a:r>
            <a:endParaRPr lang="en-US" sz="1400" i="1">
              <a:solidFill>
                <a:srgbClr val="000099"/>
              </a:solidFill>
            </a:endParaRPr>
          </a:p>
        </p:txBody>
      </p:sp>
      <p:sp>
        <p:nvSpPr>
          <p:cNvPr id="244919" name="Rectangle 183"/>
          <p:cNvSpPr>
            <a:spLocks noChangeArrowheads="1"/>
          </p:cNvSpPr>
          <p:nvPr/>
        </p:nvSpPr>
        <p:spPr bwMode="auto">
          <a:xfrm>
            <a:off x="3781425" y="4592638"/>
            <a:ext cx="5715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00" i="1">
                <a:solidFill>
                  <a:srgbClr val="000000"/>
                </a:solidFill>
              </a:rPr>
              <a:t>  </a:t>
            </a:r>
            <a:endParaRPr lang="en-US" sz="4400" i="1">
              <a:solidFill>
                <a:srgbClr val="000099"/>
              </a:solidFill>
            </a:endParaRPr>
          </a:p>
        </p:txBody>
      </p:sp>
      <p:sp>
        <p:nvSpPr>
          <p:cNvPr id="244920" name="Rectangle 184"/>
          <p:cNvSpPr>
            <a:spLocks noChangeArrowheads="1"/>
          </p:cNvSpPr>
          <p:nvPr/>
        </p:nvSpPr>
        <p:spPr bwMode="auto">
          <a:xfrm>
            <a:off x="3810000" y="4724400"/>
            <a:ext cx="504825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>
                <a:solidFill>
                  <a:srgbClr val="000000"/>
                </a:solidFill>
              </a:rPr>
              <a:t>sample</a:t>
            </a:r>
            <a:endParaRPr lang="en-US" sz="1400" i="1">
              <a:solidFill>
                <a:srgbClr val="000099"/>
              </a:solidFill>
            </a:endParaRPr>
          </a:p>
        </p:txBody>
      </p:sp>
      <p:sp>
        <p:nvSpPr>
          <p:cNvPr id="244921" name="Rectangle 185"/>
          <p:cNvSpPr>
            <a:spLocks noChangeArrowheads="1"/>
          </p:cNvSpPr>
          <p:nvPr/>
        </p:nvSpPr>
        <p:spPr bwMode="auto">
          <a:xfrm>
            <a:off x="2762250" y="4097338"/>
            <a:ext cx="576263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i="1">
                <a:solidFill>
                  <a:srgbClr val="000000"/>
                </a:solidFill>
                <a:latin typeface="Times" pitchFamily="18" charset="0"/>
              </a:rPr>
              <a:t>s =f</a:t>
            </a:r>
            <a:r>
              <a:rPr lang="en-US" sz="1400" i="1" baseline="30000">
                <a:solidFill>
                  <a:srgbClr val="000000"/>
                </a:solidFill>
                <a:latin typeface="Times" pitchFamily="18" charset="0"/>
              </a:rPr>
              <a:t>-1</a:t>
            </a:r>
            <a:r>
              <a:rPr lang="en-US" sz="1400" i="1">
                <a:solidFill>
                  <a:srgbClr val="000000"/>
                </a:solidFill>
                <a:latin typeface="Times" pitchFamily="18" charset="0"/>
              </a:rPr>
              <a:t>(x)</a:t>
            </a:r>
            <a:endParaRPr lang="en-US" sz="1400" i="1">
              <a:solidFill>
                <a:srgbClr val="000099"/>
              </a:solidFill>
            </a:endParaRPr>
          </a:p>
        </p:txBody>
      </p:sp>
      <p:sp>
        <p:nvSpPr>
          <p:cNvPr id="244922" name="Rectangle 186"/>
          <p:cNvSpPr>
            <a:spLocks noChangeArrowheads="1"/>
          </p:cNvSpPr>
          <p:nvPr/>
        </p:nvSpPr>
        <p:spPr bwMode="auto">
          <a:xfrm>
            <a:off x="4114800" y="3048000"/>
            <a:ext cx="13335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sz="1400" i="1">
                <a:solidFill>
                  <a:srgbClr val="000000"/>
                </a:solidFill>
                <a:latin typeface="Times" pitchFamily="18" charset="0"/>
              </a:rPr>
              <a:t>F(x) = </a:t>
            </a:r>
            <a:r>
              <a:rPr lang="en-US" sz="1600" i="1">
                <a:solidFill>
                  <a:srgbClr val="000000"/>
                </a:solidFill>
                <a:latin typeface="Times" pitchFamily="18" charset="0"/>
              </a:rPr>
              <a:t>∫</a:t>
            </a:r>
            <a:r>
              <a:rPr lang="en-US" sz="1400" i="1">
                <a:solidFill>
                  <a:srgbClr val="000000"/>
                </a:solidFill>
                <a:latin typeface="Times" pitchFamily="18" charset="0"/>
              </a:rPr>
              <a:t> </a:t>
            </a:r>
            <a:r>
              <a:rPr lang="el-GR" sz="1400" i="1">
                <a:solidFill>
                  <a:srgbClr val="000000"/>
                </a:solidFill>
                <a:cs typeface="Times New Roman" pitchFamily="18" charset="0"/>
              </a:rPr>
              <a:t>π</a:t>
            </a:r>
            <a:r>
              <a:rPr lang="en-US" sz="1400" i="1">
                <a:solidFill>
                  <a:srgbClr val="000000"/>
                </a:solidFill>
                <a:cs typeface="Times New Roman" pitchFamily="18" charset="0"/>
              </a:rPr>
              <a:t>(s)d</a:t>
            </a:r>
            <a:r>
              <a:rPr lang="el-GR" sz="1400" i="1">
                <a:solidFill>
                  <a:srgbClr val="000000"/>
                </a:solidFill>
                <a:cs typeface="Times New Roman" pitchFamily="18" charset="0"/>
              </a:rPr>
              <a:t>φ</a:t>
            </a:r>
            <a:r>
              <a:rPr lang="en-US" sz="1400" i="1">
                <a:solidFill>
                  <a:srgbClr val="000000"/>
                </a:solidFill>
                <a:cs typeface="Times New Roman" pitchFamily="18" charset="0"/>
              </a:rPr>
              <a:t>(s)</a:t>
            </a:r>
            <a:endParaRPr lang="el-GR" sz="1400" i="1">
              <a:solidFill>
                <a:srgbClr val="000099"/>
              </a:solidFill>
              <a:cs typeface="Times New Roman" pitchFamily="18" charset="0"/>
            </a:endParaRPr>
          </a:p>
        </p:txBody>
      </p:sp>
      <p:sp>
        <p:nvSpPr>
          <p:cNvPr id="244923" name="Rectangle 187"/>
          <p:cNvSpPr>
            <a:spLocks noChangeArrowheads="1"/>
          </p:cNvSpPr>
          <p:nvPr/>
        </p:nvSpPr>
        <p:spPr bwMode="auto">
          <a:xfrm>
            <a:off x="4572000" y="3276600"/>
            <a:ext cx="163513" cy="10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b="1" i="1">
                <a:solidFill>
                  <a:srgbClr val="000000"/>
                </a:solidFill>
                <a:latin typeface="Times" pitchFamily="18" charset="0"/>
              </a:rPr>
              <a:t>B(x)</a:t>
            </a:r>
            <a:endParaRPr lang="en-US" sz="4400" b="1" i="1">
              <a:solidFill>
                <a:srgbClr val="000099"/>
              </a:solidFill>
            </a:endParaRPr>
          </a:p>
        </p:txBody>
      </p:sp>
      <p:sp>
        <p:nvSpPr>
          <p:cNvPr id="244924" name="Rectangle 188"/>
          <p:cNvSpPr>
            <a:spLocks noChangeArrowheads="1"/>
          </p:cNvSpPr>
          <p:nvPr/>
        </p:nvSpPr>
        <p:spPr bwMode="auto">
          <a:xfrm>
            <a:off x="6238875" y="5746750"/>
            <a:ext cx="388938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00" i="1">
                <a:solidFill>
                  <a:srgbClr val="000000"/>
                </a:solidFill>
                <a:latin typeface="Times" pitchFamily="18" charset="0"/>
              </a:rPr>
              <a:t>x=F</a:t>
            </a:r>
            <a:r>
              <a:rPr lang="en-US" sz="900" i="1" baseline="30000">
                <a:solidFill>
                  <a:srgbClr val="000000"/>
                </a:solidFill>
                <a:latin typeface="Times" pitchFamily="18" charset="0"/>
              </a:rPr>
              <a:t>-1</a:t>
            </a:r>
            <a:r>
              <a:rPr lang="en-US" sz="900" i="1">
                <a:solidFill>
                  <a:srgbClr val="000000"/>
                </a:solidFill>
                <a:latin typeface="Times" pitchFamily="18" charset="0"/>
              </a:rPr>
              <a:t>(y)</a:t>
            </a:r>
            <a:endParaRPr lang="en-US" sz="4400" i="1">
              <a:solidFill>
                <a:srgbClr val="000099"/>
              </a:solidFill>
            </a:endParaRPr>
          </a:p>
        </p:txBody>
      </p:sp>
      <p:sp>
        <p:nvSpPr>
          <p:cNvPr id="244925" name="Rectangle 189"/>
          <p:cNvSpPr>
            <a:spLocks noChangeArrowheads="1"/>
          </p:cNvSpPr>
          <p:nvPr/>
        </p:nvSpPr>
        <p:spPr bwMode="auto">
          <a:xfrm>
            <a:off x="6553200" y="5699125"/>
            <a:ext cx="0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endParaRPr lang="en-US" sz="4400" i="1">
              <a:solidFill>
                <a:srgbClr val="000099"/>
              </a:solidFill>
            </a:endParaRPr>
          </a:p>
        </p:txBody>
      </p:sp>
      <p:sp>
        <p:nvSpPr>
          <p:cNvPr id="244926" name="Rectangle 190"/>
          <p:cNvSpPr>
            <a:spLocks noChangeArrowheads="1"/>
          </p:cNvSpPr>
          <p:nvPr/>
        </p:nvSpPr>
        <p:spPr bwMode="auto">
          <a:xfrm>
            <a:off x="5181600" y="1447800"/>
            <a:ext cx="434975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i="1">
                <a:solidFill>
                  <a:srgbClr val="000000"/>
                </a:solidFill>
                <a:latin typeface="Times" pitchFamily="18" charset="0"/>
              </a:rPr>
              <a:t>x=f(s)</a:t>
            </a:r>
            <a:endParaRPr lang="en-US" sz="1400" i="1">
              <a:solidFill>
                <a:srgbClr val="000099"/>
              </a:solidFill>
            </a:endParaRPr>
          </a:p>
        </p:txBody>
      </p:sp>
      <p:sp>
        <p:nvSpPr>
          <p:cNvPr id="244927" name="Text Box 191"/>
          <p:cNvSpPr txBox="1">
            <a:spLocks noChangeArrowheads="1"/>
          </p:cNvSpPr>
          <p:nvPr/>
        </p:nvSpPr>
        <p:spPr bwMode="auto">
          <a:xfrm>
            <a:off x="4114800" y="2133600"/>
            <a:ext cx="22288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i="1"/>
              <a:t>0                                          1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GRTS Implementation Steps</a:t>
            </a:r>
          </a:p>
        </p:txBody>
      </p:sp>
      <p:sp>
        <p:nvSpPr>
          <p:cNvPr id="330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Concept of selecting a probability sample from a sampling line for the resource</a:t>
            </a:r>
          </a:p>
          <a:p>
            <a:r>
              <a:rPr lang="en-US"/>
              <a:t>Create a hierarchical grid with hierarchical addressing</a:t>
            </a:r>
          </a:p>
          <a:p>
            <a:r>
              <a:rPr lang="en-US"/>
              <a:t>Randomize hierarchical addresses</a:t>
            </a:r>
          </a:p>
          <a:p>
            <a:r>
              <a:rPr lang="en-US"/>
              <a:t>Construct sampling line using randomized hierarchical addresses</a:t>
            </a:r>
          </a:p>
          <a:p>
            <a:r>
              <a:rPr lang="en-US"/>
              <a:t>Select a systematic sample with a random start from sampling line</a:t>
            </a:r>
          </a:p>
          <a:p>
            <a:r>
              <a:rPr lang="en-US"/>
              <a:t>Place sample in reverse hierarchical address order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GRTS Design</a:t>
            </a:r>
            <a:br>
              <a:rPr lang="en-US"/>
            </a:br>
            <a:r>
              <a:rPr lang="en-US"/>
              <a:t>Mechanics</a:t>
            </a:r>
          </a:p>
        </p:txBody>
      </p:sp>
      <p:sp>
        <p:nvSpPr>
          <p:cNvPr id="245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905000"/>
            <a:ext cx="7772400" cy="2133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Points will be in ‘hierarchical random order’</a:t>
            </a:r>
          </a:p>
          <a:p>
            <a:pPr>
              <a:lnSpc>
                <a:spcPct val="90000"/>
              </a:lnSpc>
            </a:pPr>
            <a:r>
              <a:rPr lang="en-US"/>
              <a:t>Re-order into ‘reverse hierarchical order’ gives some very useful features to the sample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Reverse Hierarchical Order</a:t>
            </a:r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905000"/>
            <a:ext cx="7772400" cy="2133600"/>
          </a:xfrm>
        </p:spPr>
        <p:txBody>
          <a:bodyPr/>
          <a:lstStyle/>
          <a:p>
            <a:r>
              <a:rPr lang="en-US"/>
              <a:t>Illustrate for 2-levels of addressing:</a:t>
            </a:r>
          </a:p>
        </p:txBody>
      </p:sp>
      <p:sp>
        <p:nvSpPr>
          <p:cNvPr id="246788" name="Text Box 4"/>
          <p:cNvSpPr txBox="1">
            <a:spLocks noChangeArrowheads="1"/>
          </p:cNvSpPr>
          <p:nvPr/>
        </p:nvSpPr>
        <p:spPr bwMode="auto">
          <a:xfrm>
            <a:off x="609600" y="3048000"/>
            <a:ext cx="81534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First 16 addresses as base 4-fractions</a:t>
            </a:r>
          </a:p>
          <a:p>
            <a:pPr>
              <a:spcBef>
                <a:spcPct val="50000"/>
              </a:spcBef>
            </a:pPr>
            <a:r>
              <a:rPr lang="en-US" i="1"/>
              <a:t>00  01  02  03    10  11  12  13     20  21  22  23    30  31  32   33</a:t>
            </a:r>
          </a:p>
          <a:p>
            <a:pPr>
              <a:spcBef>
                <a:spcPct val="50000"/>
              </a:spcBef>
            </a:pPr>
            <a:endParaRPr lang="en-US" i="1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Reverse Hierarchical Order</a:t>
            </a:r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Illustrate for 2-levels of addressing:</a:t>
            </a:r>
          </a:p>
          <a:p>
            <a:endParaRPr lang="en-US"/>
          </a:p>
        </p:txBody>
      </p:sp>
      <p:sp>
        <p:nvSpPr>
          <p:cNvPr id="247812" name="Text Box 4"/>
          <p:cNvSpPr txBox="1">
            <a:spLocks noChangeArrowheads="1"/>
          </p:cNvSpPr>
          <p:nvPr/>
        </p:nvSpPr>
        <p:spPr bwMode="auto">
          <a:xfrm>
            <a:off x="762000" y="2971800"/>
            <a:ext cx="8153400" cy="21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First 16 addresses as base 4-fractions</a:t>
            </a:r>
            <a:endParaRPr lang="en-US" i="1"/>
          </a:p>
          <a:p>
            <a:pPr>
              <a:spcBef>
                <a:spcPct val="50000"/>
              </a:spcBef>
            </a:pPr>
            <a:r>
              <a:rPr lang="en-US" i="1"/>
              <a:t>00  01  02  03    10  11  12  13     20  21  22  23    30  31  32   33</a:t>
            </a:r>
          </a:p>
          <a:p>
            <a:pPr algn="ctr">
              <a:spcBef>
                <a:spcPct val="50000"/>
              </a:spcBef>
            </a:pPr>
            <a:r>
              <a:rPr lang="en-US"/>
              <a:t>Reversed  digits </a:t>
            </a:r>
          </a:p>
          <a:p>
            <a:pPr>
              <a:spcBef>
                <a:spcPct val="50000"/>
              </a:spcBef>
            </a:pPr>
            <a:r>
              <a:rPr lang="en-US" i="1"/>
              <a:t>00 10   20  30    01 11  21   31     02  12  22  32     03  13  23  33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Reverse Hierarchical Order</a:t>
            </a:r>
          </a:p>
        </p:txBody>
      </p:sp>
      <p:sp>
        <p:nvSpPr>
          <p:cNvPr id="248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Illustrate for 2-levels of addressing:</a:t>
            </a:r>
          </a:p>
          <a:p>
            <a:endParaRPr lang="en-US"/>
          </a:p>
        </p:txBody>
      </p:sp>
      <p:sp>
        <p:nvSpPr>
          <p:cNvPr id="248836" name="Text Box 4"/>
          <p:cNvSpPr txBox="1">
            <a:spLocks noChangeArrowheads="1"/>
          </p:cNvSpPr>
          <p:nvPr/>
        </p:nvSpPr>
        <p:spPr bwMode="auto">
          <a:xfrm>
            <a:off x="609600" y="2667000"/>
            <a:ext cx="8153400" cy="319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First 16 addresses as base 4-numbers</a:t>
            </a:r>
          </a:p>
          <a:p>
            <a:pPr algn="ctr">
              <a:spcBef>
                <a:spcPct val="50000"/>
              </a:spcBef>
            </a:pPr>
            <a:r>
              <a:rPr lang="en-US" i="1"/>
              <a:t>00  01  02  03    10  11  12  13     20  21  22  23    30  31  32   33</a:t>
            </a:r>
          </a:p>
          <a:p>
            <a:pPr algn="ctr">
              <a:spcBef>
                <a:spcPct val="50000"/>
              </a:spcBef>
            </a:pPr>
            <a:r>
              <a:rPr lang="en-US"/>
              <a:t>Reversed  digits </a:t>
            </a:r>
          </a:p>
          <a:p>
            <a:pPr>
              <a:spcBef>
                <a:spcPct val="50000"/>
              </a:spcBef>
            </a:pPr>
            <a:r>
              <a:rPr lang="en-US" i="1"/>
              <a:t>00 10   20  30    01 11  21   31     02  12  22  32     03  13  23  33</a:t>
            </a:r>
          </a:p>
          <a:p>
            <a:pPr algn="ctr">
              <a:spcBef>
                <a:spcPct val="50000"/>
              </a:spcBef>
            </a:pPr>
            <a:r>
              <a:rPr lang="en-US"/>
              <a:t>Reversed digits as base 10 numbers</a:t>
            </a:r>
          </a:p>
          <a:p>
            <a:pPr>
              <a:spcBef>
                <a:spcPct val="50000"/>
              </a:spcBef>
            </a:pPr>
            <a:r>
              <a:rPr lang="en-US" i="1"/>
              <a:t>0   4      8   12    1   5     9    13      2    6   10  14      3    7    11   15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Reverse Hierarchical Order</a:t>
            </a:r>
          </a:p>
        </p:txBody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30000"/>
              </a:spcBef>
            </a:pPr>
            <a:r>
              <a:rPr lang="en-US" dirty="0"/>
              <a:t>The above algorithm works for sample sizes that are powers of 4, i.e., </a:t>
            </a:r>
            <a:r>
              <a:rPr lang="en-US" i="1" dirty="0"/>
              <a:t>n = 4</a:t>
            </a:r>
            <a:r>
              <a:rPr lang="en-US" i="1" baseline="30000" dirty="0"/>
              <a:t>k</a:t>
            </a:r>
            <a:endParaRPr lang="en-US" dirty="0"/>
          </a:p>
          <a:p>
            <a:pPr>
              <a:spcBef>
                <a:spcPct val="30000"/>
              </a:spcBef>
            </a:pPr>
            <a:r>
              <a:rPr lang="en-US" dirty="0"/>
              <a:t>For other values of sample, need to modify:</a:t>
            </a:r>
          </a:p>
          <a:p>
            <a:pPr lvl="1">
              <a:spcBef>
                <a:spcPct val="30000"/>
              </a:spcBef>
            </a:pPr>
            <a:r>
              <a:rPr lang="en-US" dirty="0"/>
              <a:t>Let </a:t>
            </a:r>
            <a:r>
              <a:rPr lang="en-US" i="1" dirty="0"/>
              <a:t>k </a:t>
            </a:r>
            <a:r>
              <a:rPr lang="en-US" dirty="0"/>
              <a:t>be smallest integer such that  </a:t>
            </a:r>
            <a:r>
              <a:rPr lang="en-US" i="1" dirty="0"/>
              <a:t>n </a:t>
            </a:r>
            <a:r>
              <a:rPr lang="en-US" i="1" dirty="0">
                <a:cs typeface="Times New Roman" pitchFamily="18" charset="0"/>
              </a:rPr>
              <a:t>≤</a:t>
            </a:r>
            <a:r>
              <a:rPr lang="en-US" i="1" dirty="0"/>
              <a:t> 4</a:t>
            </a:r>
            <a:r>
              <a:rPr lang="en-US" i="1" baseline="30000" dirty="0"/>
              <a:t>k</a:t>
            </a:r>
            <a:endParaRPr lang="en-US" dirty="0"/>
          </a:p>
          <a:p>
            <a:pPr lvl="1">
              <a:spcBef>
                <a:spcPct val="30000"/>
              </a:spcBef>
            </a:pPr>
            <a:r>
              <a:rPr lang="en-US" dirty="0"/>
              <a:t>Form the reverse hierarchical order for the integers </a:t>
            </a:r>
            <a:r>
              <a:rPr lang="en-US" i="1" dirty="0"/>
              <a:t>1,,,, 4</a:t>
            </a:r>
            <a:r>
              <a:rPr lang="en-US" i="1" baseline="30000" dirty="0"/>
              <a:t>k</a:t>
            </a:r>
            <a:endParaRPr lang="en-US" dirty="0"/>
          </a:p>
          <a:p>
            <a:pPr lvl="1">
              <a:spcBef>
                <a:spcPct val="30000"/>
              </a:spcBef>
            </a:pPr>
            <a:r>
              <a:rPr lang="en-US" dirty="0"/>
              <a:t>Scale the ordered integers to the range </a:t>
            </a:r>
            <a:r>
              <a:rPr lang="en-US" i="1" dirty="0"/>
              <a:t>(1, n) </a:t>
            </a:r>
          </a:p>
          <a:p>
            <a:pPr lvl="1">
              <a:spcBef>
                <a:spcPct val="30000"/>
              </a:spcBef>
            </a:pPr>
            <a:r>
              <a:rPr lang="en-US" dirty="0"/>
              <a:t>Eliminate any duplicates</a:t>
            </a:r>
          </a:p>
          <a:p>
            <a:pPr>
              <a:spcBef>
                <a:spcPct val="30000"/>
              </a:spcBef>
            </a:pPr>
            <a:r>
              <a:rPr lang="en-US" dirty="0"/>
              <a:t>For example, let </a:t>
            </a:r>
            <a:r>
              <a:rPr lang="en-US" i="1" dirty="0"/>
              <a:t>n = 12</a:t>
            </a:r>
          </a:p>
          <a:p>
            <a:pPr lvl="1">
              <a:spcBef>
                <a:spcPct val="30000"/>
              </a:spcBef>
            </a:pPr>
            <a:r>
              <a:rPr lang="en-US" dirty="0"/>
              <a:t>Then </a:t>
            </a:r>
            <a:r>
              <a:rPr lang="en-US" i="1" dirty="0"/>
              <a:t>k = 2</a:t>
            </a:r>
            <a:r>
              <a:rPr lang="en-US" dirty="0"/>
              <a:t>, so that </a:t>
            </a:r>
            <a:r>
              <a:rPr lang="en-US" i="1" dirty="0"/>
              <a:t>4</a:t>
            </a:r>
            <a:r>
              <a:rPr lang="en-US" i="1" baseline="30000" dirty="0"/>
              <a:t>k</a:t>
            </a:r>
            <a:r>
              <a:rPr lang="en-US" i="1" dirty="0"/>
              <a:t> = 16</a:t>
            </a:r>
          </a:p>
          <a:p>
            <a:pPr lvl="1">
              <a:spcBef>
                <a:spcPct val="30000"/>
              </a:spcBef>
            </a:pPr>
            <a:r>
              <a:rPr lang="en-US" dirty="0"/>
              <a:t>RHO(16) = (1, 5, 9,13, 2, 6,10,14, 3, 7, 11, 15, 4, 8,12, 16)</a:t>
            </a:r>
          </a:p>
          <a:p>
            <a:pPr lvl="1">
              <a:spcBef>
                <a:spcPct val="30000"/>
              </a:spcBef>
            </a:pPr>
            <a:r>
              <a:rPr lang="en-US" dirty="0"/>
              <a:t>RHO(12) = (1, 4, 7,10, 2, 5, 8,11, 3,  6,  9, 12)</a:t>
            </a:r>
          </a:p>
          <a:p>
            <a:pPr lvl="1">
              <a:spcBef>
                <a:spcPct val="30000"/>
              </a:spcBef>
            </a:pPr>
            <a:endParaRPr lang="en-US" dirty="0"/>
          </a:p>
          <a:p>
            <a:pPr lvl="1">
              <a:spcBef>
                <a:spcPct val="30000"/>
              </a:spcBef>
            </a:pPr>
            <a:endParaRPr lang="en-US" dirty="0"/>
          </a:p>
          <a:p>
            <a:pPr lvl="1">
              <a:spcBef>
                <a:spcPct val="30000"/>
              </a:spcBef>
            </a:pPr>
            <a:endParaRPr lang="en-US" dirty="0"/>
          </a:p>
          <a:p>
            <a:endParaRPr lang="en-US" baseline="30000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33400" y="304800"/>
            <a:ext cx="8077200" cy="752475"/>
          </a:xfrm>
        </p:spPr>
        <p:txBody>
          <a:bodyPr/>
          <a:lstStyle/>
          <a:p>
            <a:r>
              <a:rPr lang="en-US" dirty="0" smtClean="0"/>
              <a:t>Construct Hierarchical Grid on Sample Frame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791200" y="1295400"/>
            <a:ext cx="2971800" cy="4724400"/>
          </a:xfrm>
        </p:spPr>
        <p:txBody>
          <a:bodyPr/>
          <a:lstStyle/>
          <a:p>
            <a:pPr>
              <a:buFont typeface="+mj-lt"/>
              <a:buAutoNum type="alphaLcParenR"/>
            </a:pPr>
            <a:r>
              <a:rPr lang="en-US" sz="1800" dirty="0" smtClean="0"/>
              <a:t>Sample </a:t>
            </a:r>
            <a:r>
              <a:rPr lang="en-US" sz="1800" dirty="0" smtClean="0"/>
              <a:t>frame placed within systematic grid with extra row and column of empty grid cells with the grid size determined by the sample size and distribution of the elements to be </a:t>
            </a:r>
            <a:r>
              <a:rPr lang="en-US" sz="1800" dirty="0" smtClean="0"/>
              <a:t>sampled</a:t>
            </a:r>
            <a:endParaRPr lang="en-US" sz="1800" dirty="0" smtClean="0"/>
          </a:p>
          <a:p>
            <a:pPr>
              <a:buFont typeface="+mj-lt"/>
              <a:buAutoNum type="alphaLcParenR"/>
            </a:pPr>
            <a:r>
              <a:rPr lang="en-US" sz="1800" dirty="0" smtClean="0"/>
              <a:t>Sample </a:t>
            </a:r>
            <a:r>
              <a:rPr lang="en-US" sz="1800" dirty="0" smtClean="0"/>
              <a:t>frame randomly </a:t>
            </a:r>
            <a:r>
              <a:rPr lang="en-US" sz="1800" dirty="0" smtClean="0"/>
              <a:t>shifted</a:t>
            </a:r>
            <a:endParaRPr lang="en-US" sz="1800" dirty="0" smtClean="0"/>
          </a:p>
          <a:p>
            <a:pPr>
              <a:buFont typeface="+mj-lt"/>
              <a:buAutoNum type="alphaLcParenR"/>
            </a:pPr>
            <a:r>
              <a:rPr lang="en-US" sz="1800" dirty="0" smtClean="0"/>
              <a:t>First </a:t>
            </a:r>
            <a:r>
              <a:rPr lang="en-US" sz="1800" dirty="0" smtClean="0"/>
              <a:t>level hierarchical ordering of grid cells (</a:t>
            </a:r>
            <a:r>
              <a:rPr lang="en-US" sz="1800" i="1" dirty="0" smtClean="0"/>
              <a:t>m</a:t>
            </a:r>
            <a:r>
              <a:rPr lang="en-US" sz="1800" dirty="0" smtClean="0"/>
              <a:t>=1</a:t>
            </a:r>
            <a:r>
              <a:rPr lang="en-US" sz="1800" dirty="0" smtClean="0"/>
              <a:t>)</a:t>
            </a:r>
          </a:p>
          <a:p>
            <a:pPr>
              <a:buFont typeface="+mj-lt"/>
              <a:buAutoNum type="alphaLcParenR"/>
            </a:pPr>
            <a:r>
              <a:rPr lang="en-US" sz="1800" dirty="0" smtClean="0"/>
              <a:t>Second </a:t>
            </a:r>
            <a:r>
              <a:rPr lang="en-US" sz="1800" dirty="0" smtClean="0"/>
              <a:t>level hierarchical ordering of grid cells (</a:t>
            </a:r>
            <a:r>
              <a:rPr lang="en-US" sz="1800" i="1" dirty="0" smtClean="0"/>
              <a:t>m</a:t>
            </a:r>
            <a:r>
              <a:rPr lang="en-US" sz="1800" dirty="0" smtClean="0"/>
              <a:t>=2).</a:t>
            </a:r>
            <a:endParaRPr lang="en-US" sz="1800" dirty="0"/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143000"/>
            <a:ext cx="5634459" cy="508556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RD-Presentation-Template-footer-with-seal">
  <a:themeElements>
    <a:clrScheme name="ORD-Presentation-Template-footer-with-seal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RD-Presentation-Template-footer-with-seal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ORD-Presentation-Template-footer-with-seal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D-Presentation-Template-footer-with-seal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D-Presentation-Template-footer-with-seal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D-Presentation-Template-footer-with-seal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D-Presentation-Template-footer-with-seal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D-Presentation-Template-footer-with-seal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D-Presentation-Template-footer-with-seal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2662</TotalTime>
  <Words>2597</Words>
  <Application>Microsoft Office PowerPoint</Application>
  <PresentationFormat>Overhead</PresentationFormat>
  <Paragraphs>423</Paragraphs>
  <Slides>84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84</vt:i4>
      </vt:variant>
    </vt:vector>
  </HeadingPairs>
  <TitlesOfParts>
    <vt:vector size="88" baseType="lpstr">
      <vt:lpstr>ORD-Presentation-Template-footer-with-seal</vt:lpstr>
      <vt:lpstr>Graph Sheet</vt:lpstr>
      <vt:lpstr>Equation</vt:lpstr>
      <vt:lpstr>Document</vt:lpstr>
      <vt:lpstr>Generalized Random Tessellation Stratified (GRTS)  Spatially-Balanced Survey Designs  for Aquatic Resources</vt:lpstr>
      <vt:lpstr>GRTS Developers</vt:lpstr>
      <vt:lpstr>Overview</vt:lpstr>
      <vt:lpstr>Features in Space as GIS objects</vt:lpstr>
      <vt:lpstr>Natural Resource Characteristics</vt:lpstr>
      <vt:lpstr>Typical Aquatic Sample Frames</vt:lpstr>
      <vt:lpstr>Generalized Random Tessellation Stratified (GRTS) Survey Designs</vt:lpstr>
      <vt:lpstr>GRTS Implementation Steps</vt:lpstr>
      <vt:lpstr>Construct Hierarchical Grid on Sample Frame</vt:lpstr>
      <vt:lpstr>Cell Selection Process</vt:lpstr>
      <vt:lpstr>Random Selection of Lake within Cell</vt:lpstr>
      <vt:lpstr>Selecting a Probability Sample from a Sampling Line: Linear Network Case</vt:lpstr>
      <vt:lpstr>Selecting a Probability Sample from a Sampling Line: Point and Area Cases</vt:lpstr>
      <vt:lpstr>Randomized Hierarchical Grid</vt:lpstr>
      <vt:lpstr>Hierarchical Grid Addressing</vt:lpstr>
      <vt:lpstr>Population of 120 points</vt:lpstr>
      <vt:lpstr>Reverse Hierarchical Order</vt:lpstr>
      <vt:lpstr>Unequal Probability of Selection</vt:lpstr>
      <vt:lpstr>Complex Survey Designs based on GRTS</vt:lpstr>
      <vt:lpstr>GRTS Examples</vt:lpstr>
      <vt:lpstr>Two GRTS samples: Size 30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Perennial Streams GRTS sample</vt:lpstr>
      <vt:lpstr>Slide 47</vt:lpstr>
      <vt:lpstr>RF3 Sample Frame: Lakes</vt:lpstr>
      <vt:lpstr>Slide 49</vt:lpstr>
      <vt:lpstr>Sample Selected: Lakes</vt:lpstr>
      <vt:lpstr>GRTS Sample of Streams</vt:lpstr>
      <vt:lpstr>GRTS Spatial Balance Properties</vt:lpstr>
      <vt:lpstr>Direchlet tessellation for a sample of size 25 from Oregon lake population</vt:lpstr>
      <vt:lpstr>Spatial Balance: 256 points</vt:lpstr>
      <vt:lpstr>SPATIAL PROPERTIES OF REVERSE HIERARCHICAL ORDERED GRTS SAMPLE</vt:lpstr>
      <vt:lpstr>Slide 56</vt:lpstr>
      <vt:lpstr>Spatial Balance: With oversample</vt:lpstr>
      <vt:lpstr>Ratio of GRTS to SRS Voronoi polygon size variance</vt:lpstr>
      <vt:lpstr>Spatial Balance Performance GRTS and IRS</vt:lpstr>
      <vt:lpstr> Extreme Samples from 1000 simulated samples  </vt:lpstr>
      <vt:lpstr> Spatial balance properties as a function of sample size for GRTS and IRS: Evenness diversity metric </vt:lpstr>
      <vt:lpstr>Slide 62</vt:lpstr>
      <vt:lpstr>Theoretical Development of GRTS</vt:lpstr>
      <vt:lpstr>Generalized Random-Tessellation Stratified (GRTS) Design </vt:lpstr>
      <vt:lpstr>GRTS Design  Mechanics</vt:lpstr>
      <vt:lpstr>Slide 66</vt:lpstr>
      <vt:lpstr>Slide 67</vt:lpstr>
      <vt:lpstr>GRTS Design  Mechanics</vt:lpstr>
      <vt:lpstr>Slide 69</vt:lpstr>
      <vt:lpstr>GRTS Design Mechanics</vt:lpstr>
      <vt:lpstr>HIERARCHICAL RANDOMIZATION </vt:lpstr>
      <vt:lpstr>HIERARCHICAL RANDOMIZATION </vt:lpstr>
      <vt:lpstr>Slide 73</vt:lpstr>
      <vt:lpstr>GRTS Design Mechanics</vt:lpstr>
      <vt:lpstr>GRTS Design Mechanics</vt:lpstr>
      <vt:lpstr>GRTS DESIGN</vt:lpstr>
      <vt:lpstr>GRTS DESIGN</vt:lpstr>
      <vt:lpstr>GRTS DESIGN</vt:lpstr>
      <vt:lpstr>Slide 79</vt:lpstr>
      <vt:lpstr>GRTS Design Mechanics</vt:lpstr>
      <vt:lpstr>Reverse Hierarchical Order</vt:lpstr>
      <vt:lpstr>Reverse Hierarchical Order</vt:lpstr>
      <vt:lpstr>Reverse Hierarchical Order</vt:lpstr>
      <vt:lpstr>Reverse Hierarchical Order</vt:lpstr>
    </vt:vector>
  </TitlesOfParts>
  <Company>US EPA Western Ecology Division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Tony Olsen</dc:creator>
  <cp:lastModifiedBy>Tony Olsen</cp:lastModifiedBy>
  <cp:revision>41</cp:revision>
  <cp:lastPrinted>1999-01-27T00:03:05Z</cp:lastPrinted>
  <dcterms:created xsi:type="dcterms:W3CDTF">2002-10-03T23:04:50Z</dcterms:created>
  <dcterms:modified xsi:type="dcterms:W3CDTF">2010-11-19T01:12:31Z</dcterms:modified>
</cp:coreProperties>
</file>